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1" r:id="rId5"/>
    <p:sldId id="258" r:id="rId6"/>
    <p:sldId id="261" r:id="rId7"/>
    <p:sldId id="263" r:id="rId8"/>
    <p:sldId id="264" r:id="rId9"/>
    <p:sldId id="262" r:id="rId10"/>
    <p:sldId id="282" r:id="rId11"/>
    <p:sldId id="265" r:id="rId12"/>
    <p:sldId id="270" r:id="rId13"/>
    <p:sldId id="283" r:id="rId14"/>
    <p:sldId id="268" r:id="rId15"/>
    <p:sldId id="267" r:id="rId16"/>
    <p:sldId id="266" r:id="rId17"/>
    <p:sldId id="284" r:id="rId18"/>
    <p:sldId id="285" r:id="rId19"/>
    <p:sldId id="269" r:id="rId20"/>
    <p:sldId id="275" r:id="rId21"/>
    <p:sldId id="277" r:id="rId22"/>
    <p:sldId id="278" r:id="rId23"/>
    <p:sldId id="273" r:id="rId24"/>
    <p:sldId id="280" r:id="rId25"/>
    <p:sldId id="279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629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8DF7-17AE-4BE7-8769-CE39AA163FE2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12EB3-E3F5-4578-BFF8-94EC3478D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ACD18E-5696-49E3-BD4A-8383B0E645A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ACD18E-5696-49E3-BD4A-8383B0E645AB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0115E-B549-42EE-97A3-2EDA7B4AFC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5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9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0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3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2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66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future of biodiversity</a:t>
            </a:r>
          </a:p>
        </p:txBody>
      </p:sp>
    </p:spTree>
    <p:extLst>
      <p:ext uri="{BB962C8B-B14F-4D97-AF65-F5344CB8AC3E}">
        <p14:creationId xmlns:p14="http://schemas.microsoft.com/office/powerpoint/2010/main" val="296914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08" y="2188060"/>
            <a:ext cx="9296662" cy="282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680895" y="3241225"/>
            <a:ext cx="374372" cy="649358"/>
            <a:chOff x="1215889" y="3339548"/>
            <a:chExt cx="374372" cy="649358"/>
          </a:xfrm>
        </p:grpSpPr>
        <p:sp>
          <p:nvSpPr>
            <p:cNvPr id="5" name="Freeform 4"/>
            <p:cNvSpPr/>
            <p:nvPr/>
          </p:nvSpPr>
          <p:spPr>
            <a:xfrm>
              <a:off x="1222513" y="3339548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215889" y="3551581"/>
              <a:ext cx="374372" cy="43732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Freeform 24"/>
          <p:cNvSpPr/>
          <p:nvPr/>
        </p:nvSpPr>
        <p:spPr>
          <a:xfrm flipH="1">
            <a:off x="1693151" y="3293807"/>
            <a:ext cx="1008821" cy="626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35" h="626165">
                <a:moveTo>
                  <a:pt x="0" y="626165"/>
                </a:moveTo>
                <a:cubicBezTo>
                  <a:pt x="60463" y="499441"/>
                  <a:pt x="31474" y="412473"/>
                  <a:pt x="79513" y="308112"/>
                </a:cubicBezTo>
                <a:cubicBezTo>
                  <a:pt x="127552" y="203751"/>
                  <a:pt x="252619" y="81997"/>
                  <a:pt x="28823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 rot="4380535" flipH="1">
            <a:off x="2336361" y="3910250"/>
            <a:ext cx="823202" cy="621411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35201"/>
              <a:gd name="connsiteY0" fmla="*/ 621411 h 621411"/>
              <a:gd name="connsiteX1" fmla="*/ 131339 w 235201"/>
              <a:gd name="connsiteY1" fmla="*/ 216753 h 621411"/>
              <a:gd name="connsiteX2" fmla="*/ 235201 w 235201"/>
              <a:gd name="connsiteY2" fmla="*/ 0 h 62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01" h="621411">
                <a:moveTo>
                  <a:pt x="0" y="621411"/>
                </a:moveTo>
                <a:cubicBezTo>
                  <a:pt x="60463" y="494687"/>
                  <a:pt x="92139" y="320321"/>
                  <a:pt x="131339" y="216753"/>
                </a:cubicBezTo>
                <a:cubicBezTo>
                  <a:pt x="170539" y="113185"/>
                  <a:pt x="199585" y="81997"/>
                  <a:pt x="235201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2788145" y="5021116"/>
            <a:ext cx="1252331" cy="1748953"/>
            <a:chOff x="2226365" y="5109047"/>
            <a:chExt cx="1252331" cy="1748953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365" y="5496545"/>
              <a:ext cx="1252331" cy="136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226365" y="5109047"/>
              <a:ext cx="1252331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L3</a:t>
              </a:r>
              <a:endParaRPr lang="en-US" sz="1000" b="1" dirty="0"/>
            </a:p>
            <a:p>
              <a:pPr algn="ctr"/>
              <a:r>
                <a:rPr lang="en-US" sz="1000" b="1" dirty="0"/>
                <a:t>80,000 y ago</a:t>
              </a:r>
              <a:endParaRPr lang="en-CA" sz="1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7729" y="4991059"/>
            <a:ext cx="1570383" cy="1748952"/>
            <a:chOff x="3478696" y="5109047"/>
            <a:chExt cx="1570383" cy="1748952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697" y="5517803"/>
              <a:ext cx="1570382" cy="134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78696" y="5109047"/>
              <a:ext cx="1570383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M*</a:t>
              </a:r>
            </a:p>
            <a:p>
              <a:pPr algn="ctr"/>
              <a:r>
                <a:rPr lang="en-US" sz="1000" b="1" dirty="0"/>
                <a:t>60,000 y ago</a:t>
              </a:r>
              <a:endParaRPr lang="en-CA" sz="1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2871" y="5015645"/>
            <a:ext cx="1543473" cy="1773547"/>
            <a:chOff x="6283128" y="5124013"/>
            <a:chExt cx="1543473" cy="1773547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128" y="5519256"/>
              <a:ext cx="1543473" cy="137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83128" y="5124013"/>
              <a:ext cx="1543473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M174</a:t>
              </a:r>
              <a:endParaRPr lang="en-US" sz="1000" b="1" dirty="0"/>
            </a:p>
            <a:p>
              <a:pPr algn="ctr"/>
              <a:r>
                <a:rPr lang="en-US" sz="1000" b="1" dirty="0"/>
                <a:t>50,000 y ago</a:t>
              </a:r>
              <a:endParaRPr lang="en-CA" sz="1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87712" y="4995981"/>
            <a:ext cx="1234049" cy="1753865"/>
            <a:chOff x="5049079" y="5124013"/>
            <a:chExt cx="1234049" cy="1753865"/>
          </a:xfrm>
        </p:grpSpPr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079" y="5519785"/>
              <a:ext cx="1234049" cy="1358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049079" y="5124013"/>
              <a:ext cx="1234049" cy="40011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M91</a:t>
              </a:r>
              <a:endParaRPr lang="en-US" sz="1000" b="1" dirty="0"/>
            </a:p>
            <a:p>
              <a:pPr algn="ctr"/>
              <a:r>
                <a:rPr lang="en-US" sz="1000" b="1" dirty="0"/>
                <a:t>55,000 y ago</a:t>
              </a:r>
              <a:endParaRPr lang="en-CA" sz="1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5447" y="2614591"/>
            <a:ext cx="2047462" cy="1272338"/>
            <a:chOff x="1464364" y="2686875"/>
            <a:chExt cx="2047462" cy="1272338"/>
          </a:xfrm>
        </p:grpSpPr>
        <p:sp>
          <p:nvSpPr>
            <p:cNvPr id="35" name="Freeform 34"/>
            <p:cNvSpPr/>
            <p:nvPr/>
          </p:nvSpPr>
          <p:spPr>
            <a:xfrm>
              <a:off x="1464364" y="2686875"/>
              <a:ext cx="2047462" cy="1099707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  <a:gd name="connsiteX0" fmla="*/ 0 w 740458"/>
                <a:gd name="connsiteY0" fmla="*/ 501909 h 4476988"/>
                <a:gd name="connsiteX1" fmla="*/ 324797 w 740458"/>
                <a:gd name="connsiteY1" fmla="*/ 305 h 4476988"/>
                <a:gd name="connsiteX2" fmla="*/ 495088 w 740458"/>
                <a:gd name="connsiteY2" fmla="*/ 578265 h 4476988"/>
                <a:gd name="connsiteX3" fmla="*/ 566038 w 740458"/>
                <a:gd name="connsiteY3" fmla="*/ 3059271 h 4476988"/>
                <a:gd name="connsiteX4" fmla="*/ 740458 w 740458"/>
                <a:gd name="connsiteY4" fmla="*/ 4476988 h 4476988"/>
                <a:gd name="connsiteX0" fmla="*/ 0 w 740458"/>
                <a:gd name="connsiteY0" fmla="*/ 1464399 h 5439478"/>
                <a:gd name="connsiteX1" fmla="*/ 141265 w 740458"/>
                <a:gd name="connsiteY1" fmla="*/ 89 h 5439478"/>
                <a:gd name="connsiteX2" fmla="*/ 495088 w 740458"/>
                <a:gd name="connsiteY2" fmla="*/ 1540755 h 5439478"/>
                <a:gd name="connsiteX3" fmla="*/ 566038 w 740458"/>
                <a:gd name="connsiteY3" fmla="*/ 4021761 h 5439478"/>
                <a:gd name="connsiteX4" fmla="*/ 740458 w 740458"/>
                <a:gd name="connsiteY4" fmla="*/ 5439478 h 5439478"/>
                <a:gd name="connsiteX0" fmla="*/ 0 w 740458"/>
                <a:gd name="connsiteY0" fmla="*/ 1639954 h 5615033"/>
                <a:gd name="connsiteX1" fmla="*/ 141265 w 740458"/>
                <a:gd name="connsiteY1" fmla="*/ 175644 h 5615033"/>
                <a:gd name="connsiteX2" fmla="*/ 412815 w 740458"/>
                <a:gd name="connsiteY2" fmla="*/ 272255 h 5615033"/>
                <a:gd name="connsiteX3" fmla="*/ 566038 w 740458"/>
                <a:gd name="connsiteY3" fmla="*/ 4197316 h 5615033"/>
                <a:gd name="connsiteX4" fmla="*/ 740458 w 740458"/>
                <a:gd name="connsiteY4" fmla="*/ 5615033 h 5615033"/>
                <a:gd name="connsiteX0" fmla="*/ 0 w 740458"/>
                <a:gd name="connsiteY0" fmla="*/ 1847186 h 5822265"/>
                <a:gd name="connsiteX1" fmla="*/ 141265 w 740458"/>
                <a:gd name="connsiteY1" fmla="*/ 382876 h 5822265"/>
                <a:gd name="connsiteX2" fmla="*/ 412815 w 740458"/>
                <a:gd name="connsiteY2" fmla="*/ 479487 h 5822265"/>
                <a:gd name="connsiteX3" fmla="*/ 562874 w 740458"/>
                <a:gd name="connsiteY3" fmla="*/ 183460 h 5822265"/>
                <a:gd name="connsiteX4" fmla="*/ 740458 w 740458"/>
                <a:gd name="connsiteY4" fmla="*/ 5822265 h 5822265"/>
                <a:gd name="connsiteX0" fmla="*/ 0 w 658185"/>
                <a:gd name="connsiteY0" fmla="*/ 2954631 h 2954632"/>
                <a:gd name="connsiteX1" fmla="*/ 141265 w 658185"/>
                <a:gd name="connsiteY1" fmla="*/ 1490321 h 2954632"/>
                <a:gd name="connsiteX2" fmla="*/ 412815 w 658185"/>
                <a:gd name="connsiteY2" fmla="*/ 1586932 h 2954632"/>
                <a:gd name="connsiteX3" fmla="*/ 562874 w 658185"/>
                <a:gd name="connsiteY3" fmla="*/ 1290905 h 2954632"/>
                <a:gd name="connsiteX4" fmla="*/ 658185 w 658185"/>
                <a:gd name="connsiteY4" fmla="*/ 42671 h 2954632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412815 w 658185"/>
                <a:gd name="connsiteY2" fmla="*/ 154426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229283 w 658185"/>
                <a:gd name="connsiteY2" fmla="*/ 1062908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76073 w 658185"/>
                <a:gd name="connsiteY1" fmla="*/ 1003324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474653 w 474653"/>
                <a:gd name="connsiteY3" fmla="*/ 0 h 343034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366010 w 474653"/>
                <a:gd name="connsiteY3" fmla="*/ 580098 h 3430341"/>
                <a:gd name="connsiteX4" fmla="*/ 474653 w 474653"/>
                <a:gd name="connsiteY4" fmla="*/ 0 h 343034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366010 w 651856"/>
                <a:gd name="connsiteY3" fmla="*/ 1246588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096831">
                  <a:moveTo>
                    <a:pt x="0" y="4096830"/>
                  </a:moveTo>
                  <a:cubicBezTo>
                    <a:pt x="31984" y="3229565"/>
                    <a:pt x="112017" y="2397631"/>
                    <a:pt x="176073" y="2188194"/>
                  </a:cubicBezTo>
                  <a:cubicBezTo>
                    <a:pt x="240129" y="1978757"/>
                    <a:pt x="340023" y="2941605"/>
                    <a:pt x="384336" y="2840211"/>
                  </a:cubicBezTo>
                  <a:cubicBezTo>
                    <a:pt x="428649" y="2738817"/>
                    <a:pt x="401587" y="1460764"/>
                    <a:pt x="445119" y="1024425"/>
                  </a:cubicBezTo>
                  <a:cubicBezTo>
                    <a:pt x="539281" y="217812"/>
                    <a:pt x="646406" y="152223"/>
                    <a:pt x="651856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 38"/>
            <p:cNvSpPr/>
            <p:nvPr/>
          </p:nvSpPr>
          <p:spPr>
            <a:xfrm rot="6401701">
              <a:off x="2780692" y="3309244"/>
              <a:ext cx="518318" cy="781619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42045" y="5009623"/>
            <a:ext cx="1402474" cy="1769737"/>
            <a:chOff x="7741529" y="5127823"/>
            <a:chExt cx="1402474" cy="1769737"/>
          </a:xfrm>
        </p:grpSpPr>
        <p:pic>
          <p:nvPicPr>
            <p:cNvPr id="616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529" y="5537681"/>
              <a:ext cx="1402474" cy="135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741529" y="5127823"/>
              <a:ext cx="1402471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F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75145" y="3343501"/>
            <a:ext cx="2199862" cy="1461480"/>
            <a:chOff x="1700379" y="3521767"/>
            <a:chExt cx="2089744" cy="1331842"/>
          </a:xfrm>
        </p:grpSpPr>
        <p:sp>
          <p:nvSpPr>
            <p:cNvPr id="27" name="Freeform 26"/>
            <p:cNvSpPr/>
            <p:nvPr/>
          </p:nvSpPr>
          <p:spPr>
            <a:xfrm rot="6401701">
              <a:off x="3197295" y="3749750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700379" y="3521767"/>
              <a:ext cx="2089744" cy="1331842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480278">
                  <a:moveTo>
                    <a:pt x="0" y="357089"/>
                  </a:moveTo>
                  <a:cubicBezTo>
                    <a:pt x="60463" y="230365"/>
                    <a:pt x="168447" y="-33816"/>
                    <a:pt x="236195" y="3595"/>
                  </a:cubicBezTo>
                  <a:cubicBezTo>
                    <a:pt x="303943" y="41006"/>
                    <a:pt x="358889" y="213499"/>
                    <a:pt x="406486" y="581555"/>
                  </a:cubicBezTo>
                  <a:cubicBezTo>
                    <a:pt x="454083" y="949611"/>
                    <a:pt x="436541" y="2412774"/>
                    <a:pt x="477436" y="3062561"/>
                  </a:cubicBezTo>
                  <a:cubicBezTo>
                    <a:pt x="518331" y="3712348"/>
                    <a:pt x="630177" y="4102220"/>
                    <a:pt x="651856" y="4480278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5865" y="435846"/>
            <a:ext cx="1337026" cy="1752215"/>
            <a:chOff x="-1" y="534168"/>
            <a:chExt cx="1337026" cy="1752215"/>
          </a:xfrm>
        </p:grpSpPr>
        <p:pic>
          <p:nvPicPr>
            <p:cNvPr id="6161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34168"/>
              <a:ext cx="133702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942" y="1886273"/>
              <a:ext cx="1327083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R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314" y="5010724"/>
            <a:ext cx="2226366" cy="1748952"/>
            <a:chOff x="-1" y="5109047"/>
            <a:chExt cx="2226366" cy="1748952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5492290"/>
              <a:ext cx="2226363" cy="1365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-1" y="5109047"/>
              <a:ext cx="222636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L0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100,000 y ago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2203774" y="2842722"/>
            <a:ext cx="1446142" cy="19682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1908413" y="435846"/>
            <a:ext cx="1340596" cy="1752215"/>
            <a:chOff x="1337025" y="534168"/>
            <a:chExt cx="1340596" cy="1752215"/>
          </a:xfrm>
        </p:grpSpPr>
        <p:pic>
          <p:nvPicPr>
            <p:cNvPr id="6163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025" y="534168"/>
              <a:ext cx="134059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337025" y="1886273"/>
              <a:ext cx="1327083" cy="400110"/>
            </a:xfrm>
            <a:prstGeom prst="rect">
              <a:avLst/>
            </a:prstGeom>
            <a:solidFill>
              <a:srgbClr val="C55F0B"/>
            </a:solidFill>
            <a:ln>
              <a:solidFill>
                <a:srgbClr val="C55F0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A</a:t>
              </a:r>
            </a:p>
            <a:p>
              <a:pPr algn="ctr"/>
              <a:r>
                <a:rPr lang="en-US" sz="1000" b="1" dirty="0"/>
                <a:t>50,000 BC</a:t>
              </a:r>
              <a:endParaRPr lang="en-CA" sz="1000" b="1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5119381" y="2481625"/>
            <a:ext cx="1195920" cy="95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706206" y="436204"/>
            <a:ext cx="1228457" cy="1751857"/>
            <a:chOff x="2677621" y="534526"/>
            <a:chExt cx="1228457" cy="1751857"/>
          </a:xfrm>
        </p:grpSpPr>
        <p:pic>
          <p:nvPicPr>
            <p:cNvPr id="6164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621" y="534526"/>
              <a:ext cx="1228457" cy="1354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677621" y="1886273"/>
              <a:ext cx="1228457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M343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35,000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 flipH="1">
            <a:off x="1652981" y="2971083"/>
            <a:ext cx="2016813" cy="230027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  <a:gd name="connsiteX0" fmla="*/ 0 w 413184"/>
              <a:gd name="connsiteY0" fmla="*/ 2341446 h 2341446"/>
              <a:gd name="connsiteX1" fmla="*/ 128208 w 413184"/>
              <a:gd name="connsiteY1" fmla="*/ 719 h 2341446"/>
              <a:gd name="connsiteX2" fmla="*/ 413184 w 413184"/>
              <a:gd name="connsiteY2" fmla="*/ 2063615 h 2341446"/>
              <a:gd name="connsiteX0" fmla="*/ 0 w 413184"/>
              <a:gd name="connsiteY0" fmla="*/ 2412245 h 2412245"/>
              <a:gd name="connsiteX1" fmla="*/ 128208 w 413184"/>
              <a:gd name="connsiteY1" fmla="*/ 71518 h 2412245"/>
              <a:gd name="connsiteX2" fmla="*/ 290832 w 413184"/>
              <a:gd name="connsiteY2" fmla="*/ 739359 h 2412245"/>
              <a:gd name="connsiteX3" fmla="*/ 413184 w 413184"/>
              <a:gd name="connsiteY3" fmla="*/ 2134414 h 2412245"/>
              <a:gd name="connsiteX0" fmla="*/ 0 w 413184"/>
              <a:gd name="connsiteY0" fmla="*/ 2041589 h 2041589"/>
              <a:gd name="connsiteX1" fmla="*/ 101737 w 413184"/>
              <a:gd name="connsiteY1" fmla="*/ 141936 h 2041589"/>
              <a:gd name="connsiteX2" fmla="*/ 290832 w 413184"/>
              <a:gd name="connsiteY2" fmla="*/ 368703 h 2041589"/>
              <a:gd name="connsiteX3" fmla="*/ 413184 w 413184"/>
              <a:gd name="connsiteY3" fmla="*/ 1763758 h 20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84" h="2041589">
                <a:moveTo>
                  <a:pt x="0" y="2041589"/>
                </a:moveTo>
                <a:cubicBezTo>
                  <a:pt x="60463" y="1914865"/>
                  <a:pt x="53265" y="420750"/>
                  <a:pt x="101737" y="141936"/>
                </a:cubicBezTo>
                <a:cubicBezTo>
                  <a:pt x="150209" y="-136878"/>
                  <a:pt x="243336" y="24887"/>
                  <a:pt x="290832" y="368703"/>
                </a:cubicBezTo>
                <a:cubicBezTo>
                  <a:pt x="338328" y="712519"/>
                  <a:pt x="390077" y="1560653"/>
                  <a:pt x="413184" y="1763758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5433430" y="435846"/>
            <a:ext cx="1282148" cy="1755461"/>
            <a:chOff x="3906078" y="534168"/>
            <a:chExt cx="1282148" cy="1755461"/>
          </a:xfrm>
        </p:grpSpPr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078" y="534168"/>
              <a:ext cx="1282148" cy="1353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906078" y="1889519"/>
              <a:ext cx="1282148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M242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27712" y="425906"/>
            <a:ext cx="1270160" cy="1765400"/>
            <a:chOff x="5163941" y="524229"/>
            <a:chExt cx="1270160" cy="1765400"/>
          </a:xfrm>
        </p:grpSpPr>
        <p:pic>
          <p:nvPicPr>
            <p:cNvPr id="6166" name="Picture 2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1" y="524229"/>
              <a:ext cx="1270160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5177835" y="1889519"/>
              <a:ext cx="1245875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B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60,000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Freeform 59"/>
          <p:cNvSpPr/>
          <p:nvPr/>
        </p:nvSpPr>
        <p:spPr>
          <a:xfrm>
            <a:off x="6805633" y="2561139"/>
            <a:ext cx="2903416" cy="2316193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 60"/>
          <p:cNvSpPr/>
          <p:nvPr/>
        </p:nvSpPr>
        <p:spPr>
          <a:xfrm>
            <a:off x="4320851" y="2426216"/>
            <a:ext cx="2484783" cy="34935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/>
          <p:cNvGrpSpPr/>
          <p:nvPr/>
        </p:nvGrpSpPr>
        <p:grpSpPr>
          <a:xfrm>
            <a:off x="8771945" y="425908"/>
            <a:ext cx="1180439" cy="1765399"/>
            <a:chOff x="6434102" y="524230"/>
            <a:chExt cx="1180439" cy="1765399"/>
          </a:xfrm>
        </p:grpSpPr>
        <p:pic>
          <p:nvPicPr>
            <p:cNvPr id="6167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02" y="524230"/>
              <a:ext cx="1180438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434103" y="1889519"/>
              <a:ext cx="1180438" cy="4001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63"/>
          <p:cNvSpPr/>
          <p:nvPr/>
        </p:nvSpPr>
        <p:spPr>
          <a:xfrm>
            <a:off x="6315301" y="2561138"/>
            <a:ext cx="3546148" cy="2316194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/>
          <p:cNvGrpSpPr/>
          <p:nvPr/>
        </p:nvGrpSpPr>
        <p:grpSpPr>
          <a:xfrm>
            <a:off x="10354935" y="457080"/>
            <a:ext cx="1682685" cy="1765398"/>
            <a:chOff x="7613979" y="524231"/>
            <a:chExt cx="1682685" cy="1765398"/>
          </a:xfrm>
        </p:grpSpPr>
        <p:pic>
          <p:nvPicPr>
            <p:cNvPr id="6168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541" y="524231"/>
              <a:ext cx="1682123" cy="139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613979" y="1889519"/>
              <a:ext cx="1681200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M231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Undetermined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 flipH="1">
            <a:off x="2442314" y="2646363"/>
            <a:ext cx="1510787" cy="265932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 25"/>
          <p:cNvSpPr/>
          <p:nvPr/>
        </p:nvSpPr>
        <p:spPr>
          <a:xfrm>
            <a:off x="3075146" y="2785513"/>
            <a:ext cx="2484783" cy="640590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1C3917-7F3C-4FB4-B8FF-3394CE60E5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Starting from a single place got to be everywhere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57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49" grpId="0" animBg="1"/>
      <p:bldP spid="52" grpId="0" animBg="1"/>
      <p:bldP spid="55" grpId="0" animBg="1"/>
      <p:bldP spid="60" grpId="0" animBg="1"/>
      <p:bldP spid="61" grpId="0" animBg="1"/>
      <p:bldP spid="64" grpId="0" animBg="1"/>
      <p:bldP spid="67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tutor2u.net/blog/files/Facebook_at_n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But we great distribution and abundance comes great impact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62153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67" y="533401"/>
            <a:ext cx="33553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1192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…once very abundant and broadly distributed species start disappearing..</a:t>
            </a:r>
            <a:endParaRPr lang="en-CA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6" y="1739140"/>
            <a:ext cx="2662654" cy="237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6" y="3886201"/>
            <a:ext cx="2723219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9866" y="533401"/>
            <a:ext cx="2785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Passenger Pigeon (</a:t>
            </a:r>
            <a:r>
              <a:rPr lang="en-US" sz="1200" i="1" dirty="0" err="1">
                <a:solidFill>
                  <a:srgbClr val="FF0000"/>
                </a:solidFill>
              </a:rPr>
              <a:t>Ectopistes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migratorius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29401" y="5105401"/>
            <a:ext cx="3825875" cy="1449863"/>
            <a:chOff x="4876800" y="5185410"/>
            <a:chExt cx="3825875" cy="144986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410200"/>
              <a:ext cx="3825875" cy="1225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876800" y="5185410"/>
              <a:ext cx="3825874" cy="276999"/>
            </a:xfrm>
            <a:prstGeom prst="rect">
              <a:avLst/>
            </a:prstGeom>
            <a:solidFill>
              <a:srgbClr val="B2B2B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The evidence that it once existed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1390" y="1503045"/>
            <a:ext cx="3863340" cy="4114800"/>
            <a:chOff x="1977390" y="1503045"/>
            <a:chExt cx="3863340" cy="4114800"/>
          </a:xfrm>
        </p:grpSpPr>
        <p:sp>
          <p:nvSpPr>
            <p:cNvPr id="7" name="Freeform 6"/>
            <p:cNvSpPr/>
            <p:nvPr/>
          </p:nvSpPr>
          <p:spPr>
            <a:xfrm>
              <a:off x="1977390" y="1503045"/>
              <a:ext cx="3863340" cy="4114800"/>
            </a:xfrm>
            <a:custGeom>
              <a:avLst/>
              <a:gdLst>
                <a:gd name="connsiteX0" fmla="*/ 0 w 3863340"/>
                <a:gd name="connsiteY0" fmla="*/ 0 h 4114800"/>
                <a:gd name="connsiteX1" fmla="*/ 1605915 w 3863340"/>
                <a:gd name="connsiteY1" fmla="*/ 2428875 h 4114800"/>
                <a:gd name="connsiteX2" fmla="*/ 3863340 w 3863340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3340" h="4114800">
                  <a:moveTo>
                    <a:pt x="0" y="0"/>
                  </a:moveTo>
                  <a:cubicBezTo>
                    <a:pt x="481012" y="871537"/>
                    <a:pt x="962025" y="1743075"/>
                    <a:pt x="1605915" y="2428875"/>
                  </a:cubicBezTo>
                  <a:cubicBezTo>
                    <a:pt x="2249805" y="3114675"/>
                    <a:pt x="3056572" y="3614737"/>
                    <a:pt x="3863340" y="411480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3886200"/>
              <a:ext cx="1081963" cy="369332"/>
            </a:xfrm>
            <a:prstGeom prst="rect">
              <a:avLst/>
            </a:prstGeom>
            <a:solidFill>
              <a:srgbClr val="B2B2B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100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351960"/>
            <a:ext cx="2577630" cy="2587413"/>
            <a:chOff x="1" y="364929"/>
            <a:chExt cx="2577630" cy="25874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34261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" y="364929"/>
              <a:ext cx="257762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err="1"/>
                <a:t>Puhielelu</a:t>
              </a:r>
              <a:r>
                <a:rPr lang="en-CA" dirty="0"/>
                <a:t> </a:t>
              </a:r>
              <a:r>
                <a:rPr lang="en-CA" dirty="0" err="1"/>
                <a:t>Hibiscadelphus</a:t>
              </a:r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258301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22620" y="372306"/>
            <a:ext cx="2577631" cy="2585629"/>
            <a:chOff x="5155261" y="369807"/>
            <a:chExt cx="2577631" cy="258562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262" y="729838"/>
              <a:ext cx="2577630" cy="186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55262" y="369807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Black Spotted Damselfish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55261" y="2586104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1625" y="2066769"/>
            <a:ext cx="2577631" cy="2585629"/>
            <a:chOff x="1994369" y="1935954"/>
            <a:chExt cx="2577631" cy="2585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70" y="2300456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994370" y="19359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Caspian tiger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4369" y="4152251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1"/>
            <a:ext cx="12192000" cy="3667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Few others no longer with us…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8090368" y="2066769"/>
            <a:ext cx="2577632" cy="2585629"/>
            <a:chOff x="5624323" y="3124557"/>
            <a:chExt cx="2577632" cy="2585629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323" y="3458331"/>
              <a:ext cx="2577631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24325" y="3124557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Atitlán</a:t>
              </a:r>
              <a:r>
                <a:rPr lang="en-CA" dirty="0"/>
                <a:t> Grebe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4324" y="53408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1989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272371"/>
            <a:ext cx="2577631" cy="2585629"/>
            <a:chOff x="244771" y="3973689"/>
            <a:chExt cx="2577631" cy="2585629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2" y="4078083"/>
              <a:ext cx="2577630" cy="2296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44772" y="39736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Pyrenean Ibex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771" y="618998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0740" y="4280020"/>
            <a:ext cx="2577631" cy="2585629"/>
            <a:chOff x="4346739" y="4299269"/>
            <a:chExt cx="2577631" cy="258562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39" y="4597013"/>
              <a:ext cx="2577630" cy="191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6740" y="4299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St. Helena Olive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739" y="6515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93755" y="364929"/>
            <a:ext cx="2577630" cy="2587413"/>
            <a:chOff x="2279584" y="1049908"/>
            <a:chExt cx="2577630" cy="2587413"/>
          </a:xfrm>
        </p:grpSpPr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84" y="1238426"/>
              <a:ext cx="2577630" cy="2257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279584" y="104990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Hawaiian Honeycreeper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9584" y="32679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090370" y="362182"/>
            <a:ext cx="2577630" cy="2587413"/>
            <a:chOff x="5804370" y="3365269"/>
            <a:chExt cx="2577630" cy="2587413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370" y="3578810"/>
              <a:ext cx="2577630" cy="236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804370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Liverpool Pigeon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04370" y="558335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2537" y="1958944"/>
            <a:ext cx="2577631" cy="2585629"/>
            <a:chOff x="5225791" y="3231451"/>
            <a:chExt cx="2577631" cy="2585629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792" y="3600783"/>
              <a:ext cx="2577629" cy="204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225792" y="32314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Alaotra</a:t>
              </a:r>
              <a:r>
                <a:rPr lang="en-CA" dirty="0"/>
                <a:t> Grebe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5791" y="544774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8704" y="2283412"/>
            <a:ext cx="2577632" cy="2585629"/>
            <a:chOff x="152400" y="3365269"/>
            <a:chExt cx="2577632" cy="2585629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2" y="3702702"/>
              <a:ext cx="2577630" cy="194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52401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Eastern Cougar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2400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89755" y="4272371"/>
            <a:ext cx="2577631" cy="2585629"/>
            <a:chOff x="2255668" y="3365269"/>
            <a:chExt cx="2577631" cy="2585629"/>
          </a:xfrm>
        </p:grpSpPr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669" y="3549936"/>
              <a:ext cx="2577629" cy="212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255669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Cape Lion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55668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1963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0371" y="4294196"/>
            <a:ext cx="2577631" cy="2587413"/>
            <a:chOff x="1080940" y="3311251"/>
            <a:chExt cx="2577631" cy="2587413"/>
          </a:xfrm>
        </p:grpSpPr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1" y="3627711"/>
              <a:ext cx="2577630" cy="1916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080940" y="33112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Blue walleye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80940" y="552933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514981" y="722710"/>
            <a:ext cx="2577630" cy="2587413"/>
            <a:chOff x="6006388" y="1141902"/>
            <a:chExt cx="2577630" cy="2587413"/>
          </a:xfrm>
        </p:grpSpPr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88" y="1326568"/>
              <a:ext cx="2577629" cy="203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6006388" y="114190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Bezule</a:t>
              </a:r>
              <a:endParaRPr lang="en-CA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6388" y="335998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1930</a:t>
              </a:r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1982866" y="779075"/>
            <a:ext cx="2577631" cy="2585629"/>
            <a:chOff x="1080939" y="1286556"/>
            <a:chExt cx="2577631" cy="2585629"/>
          </a:xfrm>
        </p:grpSpPr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0" y="1566059"/>
              <a:ext cx="2558315" cy="207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80940" y="128655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Angel shark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0939" y="350285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9217" name="Group 9216"/>
          <p:cNvGrpSpPr/>
          <p:nvPr/>
        </p:nvGrpSpPr>
        <p:grpSpPr>
          <a:xfrm>
            <a:off x="4805783" y="3704340"/>
            <a:ext cx="2579032" cy="2585629"/>
            <a:chOff x="291500" y="3365269"/>
            <a:chExt cx="2579032" cy="2585629"/>
          </a:xfrm>
        </p:grpSpPr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00" y="3620033"/>
              <a:ext cx="2579031" cy="208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292902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Steller's</a:t>
              </a:r>
              <a:r>
                <a:rPr lang="en-CA" dirty="0"/>
                <a:t> Sea Cow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2901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1741</a:t>
              </a:r>
            </a:p>
          </p:txBody>
        </p:sp>
      </p:grpSp>
      <p:grpSp>
        <p:nvGrpSpPr>
          <p:cNvPr id="9235" name="Group 9234"/>
          <p:cNvGrpSpPr/>
          <p:nvPr/>
        </p:nvGrpSpPr>
        <p:grpSpPr>
          <a:xfrm>
            <a:off x="1878359" y="3848835"/>
            <a:ext cx="2585163" cy="2585629"/>
            <a:chOff x="282268" y="2863329"/>
            <a:chExt cx="2585163" cy="2585629"/>
          </a:xfrm>
        </p:grpSpPr>
        <p:pic>
          <p:nvPicPr>
            <p:cNvPr id="9234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" y="3153776"/>
              <a:ext cx="2585162" cy="203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66"/>
            <p:cNvSpPr/>
            <p:nvPr/>
          </p:nvSpPr>
          <p:spPr>
            <a:xfrm>
              <a:off x="282269" y="286332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 </a:t>
              </a:r>
              <a:r>
                <a:rPr lang="en-CA" dirty="0" err="1"/>
                <a:t>Quagga</a:t>
              </a:r>
              <a:endParaRPr lang="en-CA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2268" y="507962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</a:t>
              </a:r>
              <a:r>
                <a:rPr lang="en-CA" dirty="0" err="1"/>
                <a:t>1900s</a:t>
              </a:r>
              <a:endParaRPr lang="en-CA" dirty="0"/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9412872" y="3863523"/>
            <a:ext cx="2577631" cy="2585629"/>
            <a:chOff x="5860813" y="3180603"/>
            <a:chExt cx="2577631" cy="2585629"/>
          </a:xfrm>
        </p:grpSpPr>
        <p:pic>
          <p:nvPicPr>
            <p:cNvPr id="9236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813" y="3412256"/>
              <a:ext cx="2577630" cy="216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860814" y="318060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Great Auk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60813" y="539690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1840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FEDE804-54CE-4CD8-ACDC-C7AF6B10FB60}"/>
              </a:ext>
            </a:extLst>
          </p:cNvPr>
          <p:cNvSpPr txBox="1"/>
          <p:nvPr/>
        </p:nvSpPr>
        <p:spPr>
          <a:xfrm>
            <a:off x="2133600" y="2256906"/>
            <a:ext cx="7924800" cy="255454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rgbClr val="FF0000"/>
              </a:solidFill>
            </a:endParaRP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And just like that some other 20,000 gone every year</a:t>
            </a:r>
          </a:p>
          <a:p>
            <a:pPr algn="ctr"/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Their abundances declining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0484" y="1838236"/>
            <a:ext cx="5420117" cy="3236044"/>
            <a:chOff x="1666483" y="1838236"/>
            <a:chExt cx="5420117" cy="3236044"/>
          </a:xfrm>
        </p:grpSpPr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1666483" y="1838236"/>
              <a:ext cx="5420117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dirty="0">
                  <a:solidFill>
                    <a:srgbClr val="FF0000"/>
                  </a:solidFill>
                </a:rPr>
                <a:t>Some ~3000 monitored populations have declined about 40% between 1970 and 2000</a:t>
              </a:r>
              <a:endParaRPr lang="en-US" sz="1100" dirty="0"/>
            </a:p>
            <a:p>
              <a:r>
                <a:rPr lang="en-US" sz="1100" i="1" dirty="0"/>
                <a:t>- Inland water species declined by 50%</a:t>
              </a:r>
            </a:p>
            <a:p>
              <a:r>
                <a:rPr lang="en-US" sz="1100" i="1" dirty="0"/>
                <a:t>- Marine and terrestrial species declined by  30%</a:t>
              </a:r>
              <a:endParaRPr lang="en-US" sz="11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438400"/>
              <a:ext cx="2649644" cy="263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97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their body sizes shrinking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524000"/>
            <a:ext cx="11512915" cy="3843010"/>
            <a:chOff x="-1281304" y="762000"/>
            <a:chExt cx="11512915" cy="38430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1304" y="762000"/>
              <a:ext cx="11158344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19999" y="4343400"/>
              <a:ext cx="2611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Cheung et al. Nature Climate Change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51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8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447801"/>
            <a:ext cx="155416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4"/>
          <p:cNvSpPr txBox="1">
            <a:spLocks noChangeArrowheads="1"/>
          </p:cNvSpPr>
          <p:nvPr/>
        </p:nvSpPr>
        <p:spPr bwMode="auto">
          <a:xfrm>
            <a:off x="1524000" y="6858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A6A6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b="0" dirty="0">
                <a:latin typeface="Calibri" pitchFamily="34" charset="0"/>
              </a:rPr>
              <a:t>Populations are part of communities so the effect of their depletion can dissipate to entire communities and ecosystems (i.e. Trophic cascades)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1752601" y="2895601"/>
            <a:ext cx="1554163" cy="1935163"/>
            <a:chOff x="144" y="1824"/>
            <a:chExt cx="979" cy="1219"/>
          </a:xfrm>
        </p:grpSpPr>
        <p:pic>
          <p:nvPicPr>
            <p:cNvPr id="10259" name="Picture 7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064"/>
              <a:ext cx="979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rot="5400000">
              <a:off x="475" y="1983"/>
              <a:ext cx="31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1752601" y="4724401"/>
            <a:ext cx="1554163" cy="1935163"/>
            <a:chOff x="144" y="2976"/>
            <a:chExt cx="979" cy="1219"/>
          </a:xfrm>
        </p:grpSpPr>
        <p:pic>
          <p:nvPicPr>
            <p:cNvPr id="10257" name="Picture 9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3216"/>
              <a:ext cx="979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 rot="5400000">
              <a:off x="465" y="3135"/>
              <a:ext cx="31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77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600201"/>
            <a:ext cx="55086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9" name="Group 11"/>
          <p:cNvGrpSpPr>
            <a:grpSpLocks/>
          </p:cNvGrpSpPr>
          <p:nvPr/>
        </p:nvGrpSpPr>
        <p:grpSpPr bwMode="auto">
          <a:xfrm>
            <a:off x="3581401" y="3124201"/>
            <a:ext cx="6938963" cy="1719263"/>
            <a:chOff x="1296" y="1968"/>
            <a:chExt cx="4371" cy="1083"/>
          </a:xfrm>
        </p:grpSpPr>
        <p:pic>
          <p:nvPicPr>
            <p:cNvPr id="1025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0"/>
              <a:ext cx="4371" cy="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rot="5400000">
              <a:off x="3552" y="2064"/>
              <a:ext cx="192" cy="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20" y="1968"/>
              <a:ext cx="33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83" name="Group 15"/>
          <p:cNvGrpSpPr>
            <a:grpSpLocks/>
          </p:cNvGrpSpPr>
          <p:nvPr/>
        </p:nvGrpSpPr>
        <p:grpSpPr bwMode="auto">
          <a:xfrm>
            <a:off x="3657600" y="4953000"/>
            <a:ext cx="6858000" cy="1752600"/>
            <a:chOff x="1344" y="3120"/>
            <a:chExt cx="4320" cy="1104"/>
          </a:xfrm>
        </p:grpSpPr>
        <p:pic>
          <p:nvPicPr>
            <p:cNvPr id="10251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" y="3360"/>
              <a:ext cx="589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344" y="3120"/>
              <a:ext cx="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3553" y="3215"/>
              <a:ext cx="192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87" name="TextBox 30"/>
          <p:cNvSpPr txBox="1">
            <a:spLocks noChangeArrowheads="1"/>
          </p:cNvSpPr>
          <p:nvPr/>
        </p:nvSpPr>
        <p:spPr bwMode="auto">
          <a:xfrm>
            <a:off x="8839200" y="6477001"/>
            <a:ext cx="15552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b="0">
                <a:latin typeface="Calibri" pitchFamily="34" charset="0"/>
              </a:rPr>
              <a:t>Myers et al (Science 2007)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/>
              <a:t>Impacts are beyond single species: Tropic cascades</a:t>
            </a:r>
          </a:p>
        </p:txBody>
      </p:sp>
    </p:spTree>
    <p:extLst>
      <p:ext uri="{BB962C8B-B14F-4D97-AF65-F5344CB8AC3E}">
        <p14:creationId xmlns:p14="http://schemas.microsoft.com/office/powerpoint/2010/main" val="221160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/>
              <a:t>Impacts can be definitive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24800" y="3276600"/>
            <a:ext cx="2133600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of the damages from overexploitation can be definitive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133725" y="2484437"/>
            <a:ext cx="3086100" cy="1673225"/>
            <a:chOff x="-19050" y="4695825"/>
            <a:chExt cx="3086100" cy="167322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50" y="4921250"/>
              <a:ext cx="30861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247650" y="4695825"/>
              <a:ext cx="262777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i="1">
                  <a:latin typeface="Calibri" pitchFamily="34" charset="0"/>
                </a:rPr>
                <a:t>Alternative equilibrium states</a:t>
              </a:r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2981325" y="3101974"/>
            <a:ext cx="914400" cy="373063"/>
            <a:chOff x="1752" y="919"/>
            <a:chExt cx="576" cy="235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874" y="919"/>
              <a:ext cx="103" cy="1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2"/>
            <p:cNvSpPr txBox="1">
              <a:spLocks noChangeArrowheads="1"/>
            </p:cNvSpPr>
            <p:nvPr/>
          </p:nvSpPr>
          <p:spPr bwMode="auto">
            <a:xfrm>
              <a:off x="1752" y="980"/>
              <a:ext cx="57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Stressor</a:t>
              </a:r>
            </a:p>
          </p:txBody>
        </p:sp>
      </p:grpSp>
      <p:grpSp>
        <p:nvGrpSpPr>
          <p:cNvPr id="26" name="Group 16"/>
          <p:cNvGrpSpPr>
            <a:grpSpLocks/>
          </p:cNvGrpSpPr>
          <p:nvPr/>
        </p:nvGrpSpPr>
        <p:grpSpPr bwMode="auto">
          <a:xfrm>
            <a:off x="3552825" y="3243262"/>
            <a:ext cx="1104900" cy="655637"/>
            <a:chOff x="2112" y="1008"/>
            <a:chExt cx="696" cy="413"/>
          </a:xfrm>
        </p:grpSpPr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2112" y="1248"/>
              <a:ext cx="6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Depensation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H="1">
              <a:off x="2160" y="1080"/>
              <a:ext cx="288" cy="1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4884737" y="3898898"/>
            <a:ext cx="1352550" cy="547688"/>
            <a:chOff x="1638300" y="6022975"/>
            <a:chExt cx="1352550" cy="546874"/>
          </a:xfrm>
        </p:grpSpPr>
        <p:cxnSp>
          <p:nvCxnSpPr>
            <p:cNvPr id="30" name="Straight Arrow Connector 29"/>
            <p:cNvCxnSpPr>
              <a:endCxn id="31" idx="0"/>
            </p:cNvCxnSpPr>
            <p:nvPr/>
          </p:nvCxnSpPr>
          <p:spPr bwMode="auto">
            <a:xfrm>
              <a:off x="1638300" y="6022975"/>
              <a:ext cx="736600" cy="2694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1760362" y="6292850"/>
              <a:ext cx="12304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Genetic loss</a:t>
              </a:r>
            </a:p>
          </p:txBody>
        </p:sp>
      </p:grpSp>
      <p:sp>
        <p:nvSpPr>
          <p:cNvPr id="32" name="TextBox 21"/>
          <p:cNvSpPr txBox="1">
            <a:spLocks noChangeArrowheads="1"/>
          </p:cNvSpPr>
          <p:nvPr/>
        </p:nvSpPr>
        <p:spPr bwMode="auto">
          <a:xfrm>
            <a:off x="4332287" y="2846387"/>
            <a:ext cx="21605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Bellwood et al., Nature 2003</a:t>
            </a:r>
          </a:p>
        </p:txBody>
      </p:sp>
    </p:spTree>
    <p:extLst>
      <p:ext uri="{BB962C8B-B14F-4D97-AF65-F5344CB8AC3E}">
        <p14:creationId xmlns:p14="http://schemas.microsoft.com/office/powerpoint/2010/main" val="316340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21124-03AE-4D95-8107-0AC2BEDD30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>
                <a:cs typeface="Arial" charset="0"/>
              </a:rPr>
              <a:t>Unfortunately, evidence suggestion we may not do much to reverse the crisis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EC693E7-063B-4426-A892-F78990B69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684214"/>
            <a:ext cx="5657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Environmental generational amnesia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BE2650A-B31A-4C66-B4AE-BA7F782B3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439" y="1042989"/>
            <a:ext cx="2651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Shifting baseline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72960C-13F0-4C09-B398-3ABCC2949247}"/>
              </a:ext>
            </a:extLst>
          </p:cNvPr>
          <p:cNvGrpSpPr>
            <a:grpSpLocks/>
          </p:cNvGrpSpPr>
          <p:nvPr/>
        </p:nvGrpSpPr>
        <p:grpSpPr bwMode="auto">
          <a:xfrm>
            <a:off x="3035301" y="2979739"/>
            <a:ext cx="5819775" cy="3068637"/>
            <a:chOff x="1466655" y="2663915"/>
            <a:chExt cx="5819455" cy="306963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FE3F97-6592-46AF-92C4-B12D170B0341}"/>
                </a:ext>
              </a:extLst>
            </p:cNvPr>
            <p:cNvCxnSpPr/>
            <p:nvPr/>
          </p:nvCxnSpPr>
          <p:spPr>
            <a:xfrm>
              <a:off x="1903194" y="2663915"/>
              <a:ext cx="0" cy="26106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5EF565-9786-4A8D-AE65-F61B2EBA9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7159" y="5228558"/>
              <a:ext cx="5428951" cy="285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57" name="TextBox 10">
              <a:extLst>
                <a:ext uri="{FF2B5EF4-FFF2-40B4-BE49-F238E27FC236}">
                  <a16:creationId xmlns:a16="http://schemas.microsoft.com/office/drawing/2014/main" id="{6829A22F-0B39-4495-8C1D-27D26641FC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969083" y="3791557"/>
              <a:ext cx="13644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Biodiversity</a:t>
              </a:r>
            </a:p>
          </p:txBody>
        </p:sp>
        <p:sp>
          <p:nvSpPr>
            <p:cNvPr id="35858" name="TextBox 11">
              <a:extLst>
                <a:ext uri="{FF2B5EF4-FFF2-40B4-BE49-F238E27FC236}">
                  <a16:creationId xmlns:a16="http://schemas.microsoft.com/office/drawing/2014/main" id="{A64C6C89-A8A1-40D2-9F0E-F291470BC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482" y="5364215"/>
              <a:ext cx="6890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Time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F2C44B-5898-46DB-9259-F0DE2ADD93BF}"/>
              </a:ext>
            </a:extLst>
          </p:cNvPr>
          <p:cNvSpPr/>
          <p:nvPr/>
        </p:nvSpPr>
        <p:spPr>
          <a:xfrm>
            <a:off x="3706813" y="3332164"/>
            <a:ext cx="5359400" cy="2122487"/>
          </a:xfrm>
          <a:custGeom>
            <a:avLst/>
            <a:gdLst>
              <a:gd name="connsiteX0" fmla="*/ 0 w 4479235"/>
              <a:gd name="connsiteY0" fmla="*/ 0 h 2049670"/>
              <a:gd name="connsiteX1" fmla="*/ 1758122 w 4479235"/>
              <a:gd name="connsiteY1" fmla="*/ 1338470 h 2049670"/>
              <a:gd name="connsiteX2" fmla="*/ 4479235 w 4479235"/>
              <a:gd name="connsiteY2" fmla="*/ 2049670 h 2049670"/>
              <a:gd name="connsiteX0" fmla="*/ 0 w 4479235"/>
              <a:gd name="connsiteY0" fmla="*/ 0 h 2049670"/>
              <a:gd name="connsiteX1" fmla="*/ 4479235 w 4479235"/>
              <a:gd name="connsiteY1" fmla="*/ 2049670 h 2049670"/>
              <a:gd name="connsiteX0" fmla="*/ 0 w 4479235"/>
              <a:gd name="connsiteY0" fmla="*/ 0 h 2049670"/>
              <a:gd name="connsiteX1" fmla="*/ 4479235 w 4479235"/>
              <a:gd name="connsiteY1" fmla="*/ 2049670 h 2049670"/>
              <a:gd name="connsiteX0" fmla="*/ 0 w 4479235"/>
              <a:gd name="connsiteY0" fmla="*/ 0 h 2049670"/>
              <a:gd name="connsiteX1" fmla="*/ 4479235 w 4479235"/>
              <a:gd name="connsiteY1" fmla="*/ 2049670 h 204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9235" h="2049670">
                <a:moveTo>
                  <a:pt x="0" y="0"/>
                </a:moveTo>
                <a:cubicBezTo>
                  <a:pt x="1749287" y="2273484"/>
                  <a:pt x="3176105" y="2024639"/>
                  <a:pt x="4479235" y="204967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D11483-6DCF-4EA0-8701-FDBDD615A33D}"/>
              </a:ext>
            </a:extLst>
          </p:cNvPr>
          <p:cNvGrpSpPr>
            <a:grpSpLocks/>
          </p:cNvGrpSpPr>
          <p:nvPr/>
        </p:nvGrpSpPr>
        <p:grpSpPr bwMode="auto">
          <a:xfrm>
            <a:off x="3706813" y="1943101"/>
            <a:ext cx="2995612" cy="1711325"/>
            <a:chOff x="2183022" y="1628800"/>
            <a:chExt cx="2994933" cy="1710190"/>
          </a:xfrm>
        </p:grpSpPr>
        <p:pic>
          <p:nvPicPr>
            <p:cNvPr id="35852" name="Picture 4">
              <a:extLst>
                <a:ext uri="{FF2B5EF4-FFF2-40B4-BE49-F238E27FC236}">
                  <a16:creationId xmlns:a16="http://schemas.microsoft.com/office/drawing/2014/main" id="{5D16AAD3-5859-4779-A10A-33E45A47B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6925" y="1628800"/>
              <a:ext cx="1281030" cy="139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9A161E-3033-479D-B80A-58EEB47339FD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>
              <a:off x="2183022" y="3332644"/>
              <a:ext cx="1849018" cy="6346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54" name="TextBox 6">
              <a:extLst>
                <a:ext uri="{FF2B5EF4-FFF2-40B4-BE49-F238E27FC236}">
                  <a16:creationId xmlns:a16="http://schemas.microsoft.com/office/drawing/2014/main" id="{1DE37E3D-27F6-4273-8D70-0B4DDA586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6775" y="2708920"/>
              <a:ext cx="14137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Generation 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03A10F-4CFE-47FA-BFBF-269A9237D6AD}"/>
              </a:ext>
            </a:extLst>
          </p:cNvPr>
          <p:cNvGrpSpPr>
            <a:grpSpLocks/>
          </p:cNvGrpSpPr>
          <p:nvPr/>
        </p:nvGrpSpPr>
        <p:grpSpPr bwMode="auto">
          <a:xfrm>
            <a:off x="5961063" y="4059239"/>
            <a:ext cx="2684462" cy="1089025"/>
            <a:chOff x="4391980" y="3744035"/>
            <a:chExt cx="2684850" cy="1089412"/>
          </a:xfrm>
        </p:grpSpPr>
        <p:pic>
          <p:nvPicPr>
            <p:cNvPr id="35849" name="Picture 5">
              <a:extLst>
                <a:ext uri="{FF2B5EF4-FFF2-40B4-BE49-F238E27FC236}">
                  <a16:creationId xmlns:a16="http://schemas.microsoft.com/office/drawing/2014/main" id="{BDACEDFD-2E16-4DDD-9AF0-1FA3C8BEF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175" y="3744035"/>
              <a:ext cx="929655" cy="98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0" name="TextBox 6">
              <a:extLst>
                <a:ext uri="{FF2B5EF4-FFF2-40B4-BE49-F238E27FC236}">
                  <a16:creationId xmlns:a16="http://schemas.microsoft.com/office/drawing/2014/main" id="{898378CE-03E4-473C-A6D8-8DADC0400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284" y="4464115"/>
              <a:ext cx="1400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Generation Z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7FC8F6B-D26E-4B7B-82F6-477EA409FA6E}"/>
                </a:ext>
              </a:extLst>
            </p:cNvPr>
            <p:cNvCxnSpPr/>
            <p:nvPr/>
          </p:nvCxnSpPr>
          <p:spPr>
            <a:xfrm>
              <a:off x="4391980" y="4733398"/>
              <a:ext cx="1849704" cy="7941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89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16620" y="749837"/>
            <a:ext cx="9154598" cy="6108163"/>
            <a:chOff x="1492619" y="749837"/>
            <a:chExt cx="9154598" cy="6108163"/>
          </a:xfrm>
        </p:grpSpPr>
        <p:pic>
          <p:nvPicPr>
            <p:cNvPr id="378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619" y="749837"/>
              <a:ext cx="6101954" cy="532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59815" y="6488668"/>
              <a:ext cx="2687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Mora et al., Science </a:t>
              </a:r>
              <a:r>
                <a:rPr lang="en-CA" i="1" dirty="0"/>
                <a:t>(2013)</a:t>
              </a:r>
            </a:p>
          </p:txBody>
        </p:sp>
      </p:grp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42" y="647283"/>
            <a:ext cx="6153231" cy="54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23383" y="3281132"/>
            <a:ext cx="127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extinction event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708297" y="610864"/>
            <a:ext cx="127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mil ?</a:t>
            </a:r>
          </a:p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mil ?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766271">
            <a:off x="4391668" y="1821469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429821">
            <a:off x="4841546" y="1137355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467600" y="3742798"/>
            <a:ext cx="0" cy="12864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3F0F42-688D-466C-ABAB-CD67A79A62CE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And even more a predicted to go extinct 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89592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24200" y="2286000"/>
            <a:ext cx="5148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baseline="-15000" dirty="0">
                <a:solidFill>
                  <a:schemeClr val="bg1"/>
                </a:solidFill>
              </a:rPr>
              <a:t>~ </a:t>
            </a:r>
            <a:r>
              <a:rPr lang="en-US" sz="2800" b="1" dirty="0">
                <a:solidFill>
                  <a:schemeClr val="bg1"/>
                </a:solidFill>
              </a:rPr>
              <a:t>10 meet Earth's life conditions</a:t>
            </a: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4191000" y="3429000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</a:rPr>
              <a:t>Probability of life in the universe= </a:t>
            </a:r>
            <a:r>
              <a:rPr lang="en-US" sz="2800" b="1" baseline="-15000" dirty="0">
                <a:solidFill>
                  <a:schemeClr val="bg1"/>
                </a:solidFill>
              </a:rPr>
              <a:t>~</a:t>
            </a:r>
            <a:r>
              <a:rPr lang="en-US" sz="2800" b="1" dirty="0">
                <a:solidFill>
                  <a:schemeClr val="bg1"/>
                </a:solidFill>
              </a:rPr>
              <a:t>0.00000000001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2400" y="990600"/>
            <a:ext cx="3962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chemeClr val="bg1"/>
                </a:solidFill>
              </a:rPr>
              <a:t>As many a 100 billion Earth-like planets</a:t>
            </a:r>
          </a:p>
        </p:txBody>
      </p:sp>
      <p:sp>
        <p:nvSpPr>
          <p:cNvPr id="8" name="Freeform 7"/>
          <p:cNvSpPr/>
          <p:nvPr/>
        </p:nvSpPr>
        <p:spPr>
          <a:xfrm>
            <a:off x="3352800" y="1828800"/>
            <a:ext cx="379412" cy="573087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b="1"/>
          </a:p>
        </p:txBody>
      </p:sp>
      <p:sp>
        <p:nvSpPr>
          <p:cNvPr id="9" name="Freeform 8"/>
          <p:cNvSpPr/>
          <p:nvPr/>
        </p:nvSpPr>
        <p:spPr>
          <a:xfrm>
            <a:off x="3962400" y="2819400"/>
            <a:ext cx="381000" cy="635000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0" y="87313"/>
            <a:ext cx="12192000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/>
              <a:t>Putting the problem in perspective</a:t>
            </a:r>
          </a:p>
        </p:txBody>
      </p:sp>
    </p:spTree>
    <p:extLst>
      <p:ext uri="{BB962C8B-B14F-4D97-AF65-F5344CB8AC3E}">
        <p14:creationId xmlns:p14="http://schemas.microsoft.com/office/powerpoint/2010/main" val="34094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531706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99" y="1066801"/>
            <a:ext cx="3810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1066801"/>
            <a:ext cx="3962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2974976"/>
            <a:ext cx="42672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1" y="2971801"/>
            <a:ext cx="382904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00401"/>
            <a:ext cx="41719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9300"/>
            <a:ext cx="2336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4800600"/>
            <a:ext cx="375496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62488"/>
            <a:ext cx="6095999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Rectangle 4"/>
          <p:cNvSpPr>
            <a:spLocks noChangeArrowheads="1"/>
          </p:cNvSpPr>
          <p:nvPr/>
        </p:nvSpPr>
        <p:spPr bwMode="auto">
          <a:xfrm>
            <a:off x="0" y="533400"/>
            <a:ext cx="1211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FF0000"/>
                </a:solidFill>
                <a:latin typeface="Calibri" pitchFamily="34" charset="0"/>
              </a:rPr>
              <a:t>exploitation of a wild population beyond its natural level of replenishment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b="1" dirty="0"/>
              <a:t>: Overexploitation</a:t>
            </a:r>
          </a:p>
        </p:txBody>
      </p:sp>
    </p:spTree>
    <p:extLst>
      <p:ext uri="{BB962C8B-B14F-4D97-AF65-F5344CB8AC3E}">
        <p14:creationId xmlns:p14="http://schemas.microsoft.com/office/powerpoint/2010/main" val="217823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dirty="0"/>
              <a:t>: Habitat loss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533400"/>
            <a:ext cx="12192000" cy="6324600"/>
            <a:chOff x="0" y="533400"/>
            <a:chExt cx="9144000" cy="6324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3400"/>
              <a:ext cx="2230438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4838700"/>
              <a:ext cx="2992438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810125"/>
              <a:ext cx="3200400" cy="20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590800"/>
              <a:ext cx="4183063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50" y="533400"/>
              <a:ext cx="299085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533400"/>
              <a:ext cx="4024313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113" y="2819400"/>
              <a:ext cx="3036887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08375"/>
              <a:ext cx="2209800" cy="334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76800"/>
              <a:ext cx="2100263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0" y="577850"/>
              <a:ext cx="9144000" cy="3365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solidFill>
                    <a:schemeClr val="bg1"/>
                  </a:solidFill>
                  <a:latin typeface="Calibri" pitchFamily="34" charset="0"/>
                </a:rPr>
                <a:t>Reduction of hospitable locations for individuals of a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7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908720"/>
            <a:ext cx="7506360" cy="55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81681" y="6230878"/>
            <a:ext cx="24752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err="1"/>
              <a:t>Hoegh-Guldberg</a:t>
            </a:r>
            <a:r>
              <a:rPr lang="en-CA" sz="1000" dirty="0"/>
              <a:t> &amp; Bruno., Science 2010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dirty="0"/>
              <a:t>: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9406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914400"/>
            <a:ext cx="4554539" cy="5922817"/>
            <a:chOff x="6486803" y="3140338"/>
            <a:chExt cx="2258638" cy="4315052"/>
          </a:xfrm>
        </p:grpSpPr>
        <p:sp>
          <p:nvSpPr>
            <p:cNvPr id="39002" name="TextBox 5"/>
            <p:cNvSpPr txBox="1">
              <a:spLocks noChangeArrowheads="1"/>
            </p:cNvSpPr>
            <p:nvPr/>
          </p:nvSpPr>
          <p:spPr bwMode="auto">
            <a:xfrm>
              <a:off x="6486803" y="7208737"/>
              <a:ext cx="1293533" cy="246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dirty="0" err="1"/>
                <a:t>Butchard</a:t>
              </a:r>
              <a:r>
                <a:rPr lang="en-US" sz="1600" dirty="0"/>
                <a:t> et al (Science 2010)</a:t>
              </a:r>
            </a:p>
          </p:txBody>
        </p:sp>
        <p:pic>
          <p:nvPicPr>
            <p:cNvPr id="390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898" y="3140338"/>
              <a:ext cx="1918543" cy="100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8917" name="Rectangle 5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34" name="Rectangle 3"/>
          <p:cNvSpPr>
            <a:spLocks noChangeArrowheads="1"/>
          </p:cNvSpPr>
          <p:nvPr/>
        </p:nvSpPr>
        <p:spPr bwMode="auto">
          <a:xfrm>
            <a:off x="0" y="-76666"/>
            <a:ext cx="12192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/>
              <a:t>And we start paying attention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3903936" cy="206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752435"/>
            <a:ext cx="3843138" cy="21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3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18" name="AutoShape 53"/>
          <p:cNvSpPr>
            <a:spLocks noChangeAspect="1" noChangeArrowheads="1" noTextEdit="1"/>
          </p:cNvSpPr>
          <p:nvPr/>
        </p:nvSpPr>
        <p:spPr bwMode="auto">
          <a:xfrm>
            <a:off x="3340992" y="1410229"/>
            <a:ext cx="54832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5" name="Group 1"/>
          <p:cNvGrpSpPr>
            <a:grpSpLocks/>
          </p:cNvGrpSpPr>
          <p:nvPr/>
        </p:nvGrpSpPr>
        <p:grpSpPr bwMode="auto">
          <a:xfrm>
            <a:off x="3696591" y="3154892"/>
            <a:ext cx="4705350" cy="544512"/>
            <a:chOff x="380253" y="4624098"/>
            <a:chExt cx="4704999" cy="545496"/>
          </a:xfrm>
        </p:grpSpPr>
        <p:sp>
          <p:nvSpPr>
            <p:cNvPr id="38997" name="Text Box 49"/>
            <p:cNvSpPr txBox="1">
              <a:spLocks noChangeArrowheads="1"/>
            </p:cNvSpPr>
            <p:nvPr/>
          </p:nvSpPr>
          <p:spPr bwMode="auto">
            <a:xfrm>
              <a:off x="380253" y="4634060"/>
              <a:ext cx="698026" cy="2984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296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Habitat loss</a:t>
              </a:r>
              <a:endParaRPr lang="en-US" sz="800"/>
            </a:p>
          </p:txBody>
        </p:sp>
        <p:sp>
          <p:nvSpPr>
            <p:cNvPr id="38998" name="Text Box 48"/>
            <p:cNvSpPr txBox="1">
              <a:spLocks noChangeArrowheads="1"/>
            </p:cNvSpPr>
            <p:nvPr/>
          </p:nvSpPr>
          <p:spPr bwMode="auto">
            <a:xfrm>
              <a:off x="1183726" y="4634060"/>
              <a:ext cx="949020" cy="277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73152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Overexploitation</a:t>
              </a:r>
              <a:endParaRPr lang="en-US" sz="800"/>
            </a:p>
          </p:txBody>
        </p:sp>
        <p:sp>
          <p:nvSpPr>
            <p:cNvPr id="38999" name="Text Box 47"/>
            <p:cNvSpPr txBox="1">
              <a:spLocks noChangeArrowheads="1"/>
            </p:cNvSpPr>
            <p:nvPr/>
          </p:nvSpPr>
          <p:spPr bwMode="auto">
            <a:xfrm>
              <a:off x="2238192" y="4634060"/>
              <a:ext cx="1054466" cy="53553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Climate change: Warming, Acidification</a:t>
              </a:r>
              <a:endParaRPr lang="en-US" sz="800"/>
            </a:p>
          </p:txBody>
        </p:sp>
        <p:sp>
          <p:nvSpPr>
            <p:cNvPr id="39000" name="Text Box 46"/>
            <p:cNvSpPr txBox="1">
              <a:spLocks noChangeArrowheads="1"/>
            </p:cNvSpPr>
            <p:nvPr/>
          </p:nvSpPr>
          <p:spPr bwMode="auto">
            <a:xfrm>
              <a:off x="3398105" y="4624098"/>
              <a:ext cx="949606" cy="53539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Pollution: sewage, erosion, eutrophication</a:t>
              </a:r>
              <a:endParaRPr lang="en-US" sz="800"/>
            </a:p>
          </p:txBody>
        </p:sp>
        <p:sp>
          <p:nvSpPr>
            <p:cNvPr id="39001" name="Text Box 45"/>
            <p:cNvSpPr txBox="1">
              <a:spLocks noChangeArrowheads="1"/>
            </p:cNvSpPr>
            <p:nvPr/>
          </p:nvSpPr>
          <p:spPr bwMode="auto">
            <a:xfrm>
              <a:off x="4452572" y="4634060"/>
              <a:ext cx="632680" cy="43088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Invasive species</a:t>
              </a:r>
              <a:endParaRPr lang="en-US" sz="800"/>
            </a:p>
          </p:txBody>
        </p:sp>
      </p:grpSp>
      <p:sp>
        <p:nvSpPr>
          <p:cNvPr id="5126" name="Text Box 37"/>
          <p:cNvSpPr txBox="1">
            <a:spLocks noChangeArrowheads="1"/>
          </p:cNvSpPr>
          <p:nvPr/>
        </p:nvSpPr>
        <p:spPr bwMode="auto">
          <a:xfrm>
            <a:off x="5555553" y="5010680"/>
            <a:ext cx="1054100" cy="27781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">
                <a:cs typeface="Times New Roman" pitchFamily="18" charset="0"/>
              </a:rPr>
              <a:t>Biodiversity status</a:t>
            </a:r>
            <a:endParaRPr lang="en-US" sz="800"/>
          </a:p>
        </p:txBody>
      </p:sp>
      <p:grpSp>
        <p:nvGrpSpPr>
          <p:cNvPr id="5127" name="Group 3"/>
          <p:cNvGrpSpPr>
            <a:grpSpLocks/>
          </p:cNvGrpSpPr>
          <p:nvPr/>
        </p:nvGrpSpPr>
        <p:grpSpPr bwMode="auto">
          <a:xfrm>
            <a:off x="3340992" y="3996268"/>
            <a:ext cx="5483225" cy="369887"/>
            <a:chOff x="23813" y="5465061"/>
            <a:chExt cx="5483225" cy="369847"/>
          </a:xfrm>
        </p:grpSpPr>
        <p:sp>
          <p:nvSpPr>
            <p:cNvPr id="38989" name="Text Box 44"/>
            <p:cNvSpPr txBox="1">
              <a:spLocks noChangeArrowheads="1"/>
            </p:cNvSpPr>
            <p:nvPr/>
          </p:nvSpPr>
          <p:spPr bwMode="auto">
            <a:xfrm>
              <a:off x="23813" y="5465061"/>
              <a:ext cx="632680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Protected areas</a:t>
              </a:r>
              <a:endParaRPr lang="en-US" sz="800"/>
            </a:p>
          </p:txBody>
        </p:sp>
        <p:sp>
          <p:nvSpPr>
            <p:cNvPr id="38990" name="Text Box 43"/>
            <p:cNvSpPr txBox="1">
              <a:spLocks noChangeArrowheads="1"/>
            </p:cNvSpPr>
            <p:nvPr/>
          </p:nvSpPr>
          <p:spPr bwMode="auto">
            <a:xfrm>
              <a:off x="762525" y="5465061"/>
              <a:ext cx="527233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Quota limits</a:t>
              </a:r>
              <a:endParaRPr lang="en-US" sz="800"/>
            </a:p>
          </p:txBody>
        </p:sp>
        <p:sp>
          <p:nvSpPr>
            <p:cNvPr id="38991" name="Text Box 42"/>
            <p:cNvSpPr txBox="1">
              <a:spLocks noChangeArrowheads="1"/>
            </p:cNvSpPr>
            <p:nvPr/>
          </p:nvSpPr>
          <p:spPr bwMode="auto">
            <a:xfrm>
              <a:off x="1394619" y="5465061"/>
              <a:ext cx="422372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CO</a:t>
              </a:r>
              <a:r>
                <a:rPr lang="en-US" sz="800" baseline="-30000">
                  <a:cs typeface="Times New Roman" pitchFamily="18" charset="0"/>
                </a:rPr>
                <a:t>2</a:t>
              </a:r>
              <a:r>
                <a:rPr lang="en-US" sz="800">
                  <a:cs typeface="Times New Roman" pitchFamily="18" charset="0"/>
                </a:rPr>
                <a:t> caps</a:t>
              </a:r>
              <a:endParaRPr lang="en-US" sz="800"/>
            </a:p>
          </p:txBody>
        </p:sp>
        <p:sp>
          <p:nvSpPr>
            <p:cNvPr id="38992" name="Text Box 41"/>
            <p:cNvSpPr txBox="1">
              <a:spLocks noChangeArrowheads="1"/>
            </p:cNvSpPr>
            <p:nvPr/>
          </p:nvSpPr>
          <p:spPr bwMode="auto">
            <a:xfrm>
              <a:off x="1921852" y="5465061"/>
              <a:ext cx="737541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Alternative energies</a:t>
              </a:r>
              <a:endParaRPr lang="en-US" sz="800"/>
            </a:p>
          </p:txBody>
        </p:sp>
        <p:sp>
          <p:nvSpPr>
            <p:cNvPr id="38993" name="Text Box 40"/>
            <p:cNvSpPr txBox="1">
              <a:spLocks noChangeArrowheads="1"/>
            </p:cNvSpPr>
            <p:nvPr/>
          </p:nvSpPr>
          <p:spPr bwMode="auto">
            <a:xfrm>
              <a:off x="2765426" y="5465061"/>
              <a:ext cx="633266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Education awareness</a:t>
              </a:r>
              <a:endParaRPr lang="en-US" sz="800"/>
            </a:p>
          </p:txBody>
        </p:sp>
        <p:sp>
          <p:nvSpPr>
            <p:cNvPr id="38994" name="Text Box 39"/>
            <p:cNvSpPr txBox="1">
              <a:spLocks noChangeArrowheads="1"/>
            </p:cNvSpPr>
            <p:nvPr/>
          </p:nvSpPr>
          <p:spPr bwMode="auto">
            <a:xfrm>
              <a:off x="4241678" y="5465061"/>
              <a:ext cx="527233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Manual controls</a:t>
              </a:r>
              <a:endParaRPr lang="en-US" sz="800"/>
            </a:p>
          </p:txBody>
        </p:sp>
        <p:sp>
          <p:nvSpPr>
            <p:cNvPr id="38995" name="Text Box 38"/>
            <p:cNvSpPr txBox="1">
              <a:spLocks noChangeArrowheads="1"/>
            </p:cNvSpPr>
            <p:nvPr/>
          </p:nvSpPr>
          <p:spPr bwMode="auto">
            <a:xfrm>
              <a:off x="4874358" y="5465061"/>
              <a:ext cx="632680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Traffic reduction</a:t>
              </a:r>
              <a:endParaRPr lang="en-US" sz="800"/>
            </a:p>
          </p:txBody>
        </p:sp>
        <p:sp>
          <p:nvSpPr>
            <p:cNvPr id="38996" name="Text Box 36"/>
            <p:cNvSpPr txBox="1">
              <a:spLocks noChangeArrowheads="1"/>
            </p:cNvSpPr>
            <p:nvPr/>
          </p:nvSpPr>
          <p:spPr bwMode="auto">
            <a:xfrm>
              <a:off x="3503552" y="5465061"/>
              <a:ext cx="632680" cy="36984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Treatment plants</a:t>
              </a:r>
              <a:endParaRPr lang="en-US" sz="800"/>
            </a:p>
          </p:txBody>
        </p:sp>
      </p:grpSp>
      <p:grpSp>
        <p:nvGrpSpPr>
          <p:cNvPr id="5128" name="Group 10"/>
          <p:cNvGrpSpPr>
            <a:grpSpLocks/>
          </p:cNvGrpSpPr>
          <p:nvPr/>
        </p:nvGrpSpPr>
        <p:grpSpPr bwMode="auto">
          <a:xfrm>
            <a:off x="4499867" y="1502305"/>
            <a:ext cx="3163887" cy="1012825"/>
            <a:chOff x="1183433" y="2972058"/>
            <a:chExt cx="3163400" cy="1012334"/>
          </a:xfrm>
        </p:grpSpPr>
        <p:sp>
          <p:nvSpPr>
            <p:cNvPr id="38985" name="Text Box 52"/>
            <p:cNvSpPr txBox="1">
              <a:spLocks noChangeArrowheads="1"/>
            </p:cNvSpPr>
            <p:nvPr/>
          </p:nvSpPr>
          <p:spPr bwMode="auto">
            <a:xfrm>
              <a:off x="1921852" y="2972058"/>
              <a:ext cx="1687146" cy="277000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000" b="1">
                  <a:cs typeface="Times New Roman" pitchFamily="18" charset="0"/>
                </a:rPr>
                <a:t>Human population</a:t>
              </a:r>
              <a:endParaRPr lang="en-US" sz="1000"/>
            </a:p>
          </p:txBody>
        </p:sp>
        <p:cxnSp>
          <p:nvCxnSpPr>
            <p:cNvPr id="38986" name="AutoShape 35"/>
            <p:cNvCxnSpPr>
              <a:cxnSpLocks noChangeShapeType="1"/>
            </p:cNvCxnSpPr>
            <p:nvPr/>
          </p:nvCxnSpPr>
          <p:spPr bwMode="auto">
            <a:xfrm rot="5400000">
              <a:off x="1606744" y="2826004"/>
              <a:ext cx="735077" cy="15817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7" name="AutoShape 34"/>
            <p:cNvCxnSpPr>
              <a:cxnSpLocks noChangeShapeType="1"/>
            </p:cNvCxnSpPr>
            <p:nvPr/>
          </p:nvCxnSpPr>
          <p:spPr bwMode="auto">
            <a:xfrm rot="16200000" flipH="1">
              <a:off x="3188444" y="2826004"/>
              <a:ext cx="735077" cy="15817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8" name="AutoShape 33"/>
            <p:cNvCxnSpPr>
              <a:cxnSpLocks noChangeShapeType="1"/>
            </p:cNvCxnSpPr>
            <p:nvPr/>
          </p:nvCxnSpPr>
          <p:spPr bwMode="auto">
            <a:xfrm rot="5400000">
              <a:off x="2398180" y="3616304"/>
              <a:ext cx="735077" cy="586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29" name="Group 9"/>
          <p:cNvGrpSpPr>
            <a:grpSpLocks/>
          </p:cNvGrpSpPr>
          <p:nvPr/>
        </p:nvGrpSpPr>
        <p:grpSpPr bwMode="auto">
          <a:xfrm>
            <a:off x="3974403" y="2515130"/>
            <a:ext cx="4216400" cy="276225"/>
            <a:chOff x="656493" y="3984136"/>
            <a:chExt cx="4217280" cy="277000"/>
          </a:xfrm>
        </p:grpSpPr>
        <p:sp>
          <p:nvSpPr>
            <p:cNvPr id="38982" name="Text Box 51"/>
            <p:cNvSpPr txBox="1">
              <a:spLocks noChangeArrowheads="1"/>
            </p:cNvSpPr>
            <p:nvPr/>
          </p:nvSpPr>
          <p:spPr bwMode="auto">
            <a:xfrm>
              <a:off x="656493" y="3984136"/>
              <a:ext cx="1054466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Household</a:t>
              </a:r>
              <a:endParaRPr lang="en-US" sz="800"/>
            </a:p>
          </p:txBody>
        </p:sp>
        <p:sp>
          <p:nvSpPr>
            <p:cNvPr id="38983" name="Text Box 50"/>
            <p:cNvSpPr txBox="1">
              <a:spLocks noChangeArrowheads="1"/>
            </p:cNvSpPr>
            <p:nvPr/>
          </p:nvSpPr>
          <p:spPr bwMode="auto">
            <a:xfrm>
              <a:off x="3819892" y="3984136"/>
              <a:ext cx="1053881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Energy</a:t>
              </a:r>
              <a:endParaRPr lang="en-US" sz="800"/>
            </a:p>
          </p:txBody>
        </p:sp>
        <p:sp>
          <p:nvSpPr>
            <p:cNvPr id="38984" name="Text Box 31"/>
            <p:cNvSpPr txBox="1">
              <a:spLocks noChangeArrowheads="1"/>
            </p:cNvSpPr>
            <p:nvPr/>
          </p:nvSpPr>
          <p:spPr bwMode="auto">
            <a:xfrm>
              <a:off x="2238192" y="3984136"/>
              <a:ext cx="1054466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Food</a:t>
              </a:r>
              <a:endParaRPr lang="en-US" sz="800"/>
            </a:p>
          </p:txBody>
        </p:sp>
      </p:grpSp>
      <p:grpSp>
        <p:nvGrpSpPr>
          <p:cNvPr id="5130" name="Group 2"/>
          <p:cNvGrpSpPr>
            <a:grpSpLocks/>
          </p:cNvGrpSpPr>
          <p:nvPr/>
        </p:nvGrpSpPr>
        <p:grpSpPr bwMode="auto">
          <a:xfrm>
            <a:off x="3656903" y="3440643"/>
            <a:ext cx="4851400" cy="555625"/>
            <a:chOff x="340153" y="4910804"/>
            <a:chExt cx="4850546" cy="554514"/>
          </a:xfrm>
        </p:grpSpPr>
        <p:cxnSp>
          <p:nvCxnSpPr>
            <p:cNvPr id="38972" name="AutoShape 22"/>
            <p:cNvCxnSpPr>
              <a:cxnSpLocks noChangeShapeType="1"/>
            </p:cNvCxnSpPr>
            <p:nvPr/>
          </p:nvCxnSpPr>
          <p:spPr bwMode="auto">
            <a:xfrm rot="5400000">
              <a:off x="300558" y="4982850"/>
              <a:ext cx="531987" cy="38927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3" name="AutoShape 21"/>
            <p:cNvCxnSpPr>
              <a:cxnSpLocks noChangeShapeType="1"/>
            </p:cNvCxnSpPr>
            <p:nvPr/>
          </p:nvCxnSpPr>
          <p:spPr bwMode="auto">
            <a:xfrm rot="5400000">
              <a:off x="722194" y="4529020"/>
              <a:ext cx="554001" cy="131808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4" name="AutoShape 20"/>
            <p:cNvCxnSpPr>
              <a:cxnSpLocks noChangeShapeType="1"/>
            </p:cNvCxnSpPr>
            <p:nvPr/>
          </p:nvCxnSpPr>
          <p:spPr bwMode="auto">
            <a:xfrm rot="5400000">
              <a:off x="1065481" y="4871758"/>
              <a:ext cx="554001" cy="63209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5" name="AutoShape 19"/>
            <p:cNvCxnSpPr>
              <a:cxnSpLocks noChangeShapeType="1"/>
            </p:cNvCxnSpPr>
            <p:nvPr/>
          </p:nvCxnSpPr>
          <p:spPr bwMode="auto">
            <a:xfrm rot="16200000" flipH="1">
              <a:off x="2093586" y="4475747"/>
              <a:ext cx="554001" cy="142411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6" name="AutoShape 18"/>
            <p:cNvCxnSpPr>
              <a:cxnSpLocks noChangeShapeType="1"/>
            </p:cNvCxnSpPr>
            <p:nvPr/>
          </p:nvCxnSpPr>
          <p:spPr bwMode="auto">
            <a:xfrm rot="5400000">
              <a:off x="2005492" y="4704542"/>
              <a:ext cx="361126" cy="1159913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7" name="AutoShape 17"/>
            <p:cNvCxnSpPr>
              <a:cxnSpLocks noChangeShapeType="1"/>
            </p:cNvCxnSpPr>
            <p:nvPr/>
          </p:nvCxnSpPr>
          <p:spPr bwMode="auto">
            <a:xfrm rot="5400000">
              <a:off x="2347607" y="5047207"/>
              <a:ext cx="361126" cy="475096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8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2743032" y="5125742"/>
              <a:ext cx="361126" cy="317512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9" name="AutoShape 15"/>
            <p:cNvCxnSpPr>
              <a:cxnSpLocks noChangeShapeType="1"/>
              <a:endCxn id="38996" idx="0"/>
            </p:cNvCxnSpPr>
            <p:nvPr/>
          </p:nvCxnSpPr>
          <p:spPr bwMode="auto">
            <a:xfrm rot="5400000">
              <a:off x="3705858" y="5272835"/>
              <a:ext cx="306333" cy="7863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0" name="AutoShape 14"/>
            <p:cNvCxnSpPr>
              <a:cxnSpLocks noChangeShapeType="1"/>
            </p:cNvCxnSpPr>
            <p:nvPr/>
          </p:nvCxnSpPr>
          <p:spPr bwMode="auto">
            <a:xfrm rot="5400000">
              <a:off x="4401653" y="5097803"/>
              <a:ext cx="470901" cy="26361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1" name="AutoShape 13"/>
            <p:cNvCxnSpPr>
              <a:cxnSpLocks noChangeShapeType="1"/>
            </p:cNvCxnSpPr>
            <p:nvPr/>
          </p:nvCxnSpPr>
          <p:spPr bwMode="auto">
            <a:xfrm rot="16200000" flipH="1">
              <a:off x="4744355" y="5018718"/>
              <a:ext cx="470901" cy="42178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31" name="Group 4"/>
          <p:cNvGrpSpPr>
            <a:grpSpLocks/>
          </p:cNvGrpSpPr>
          <p:nvPr/>
        </p:nvGrpSpPr>
        <p:grpSpPr bwMode="auto">
          <a:xfrm>
            <a:off x="3656903" y="4364567"/>
            <a:ext cx="4851400" cy="647700"/>
            <a:chOff x="340152" y="5834139"/>
            <a:chExt cx="4850546" cy="646846"/>
          </a:xfrm>
        </p:grpSpPr>
        <p:cxnSp>
          <p:nvCxnSpPr>
            <p:cNvPr id="38964" name="AutoShape 12"/>
            <p:cNvCxnSpPr>
              <a:cxnSpLocks noChangeShapeType="1"/>
            </p:cNvCxnSpPr>
            <p:nvPr/>
          </p:nvCxnSpPr>
          <p:spPr bwMode="auto">
            <a:xfrm rot="16200000" flipH="1">
              <a:off x="1229622" y="4944926"/>
              <a:ext cx="646334" cy="242527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5" name="AutoShape 11"/>
            <p:cNvCxnSpPr>
              <a:cxnSpLocks noChangeShapeType="1"/>
            </p:cNvCxnSpPr>
            <p:nvPr/>
          </p:nvCxnSpPr>
          <p:spPr bwMode="auto">
            <a:xfrm rot="16200000" flipH="1">
              <a:off x="1572910" y="5287664"/>
              <a:ext cx="646334" cy="173928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6" name="AutoShape 10"/>
            <p:cNvCxnSpPr>
              <a:cxnSpLocks noChangeShapeType="1"/>
            </p:cNvCxnSpPr>
            <p:nvPr/>
          </p:nvCxnSpPr>
          <p:spPr bwMode="auto">
            <a:xfrm rot="16200000" flipH="1">
              <a:off x="1862888" y="5577642"/>
              <a:ext cx="646334" cy="115932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7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205004" y="5920307"/>
              <a:ext cx="646334" cy="47451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8" name="AutoShape 8"/>
            <p:cNvCxnSpPr>
              <a:cxnSpLocks noChangeShapeType="1"/>
            </p:cNvCxnSpPr>
            <p:nvPr/>
          </p:nvCxnSpPr>
          <p:spPr bwMode="auto">
            <a:xfrm rot="5400000">
              <a:off x="2601014" y="5998843"/>
              <a:ext cx="646334" cy="31692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9" name="AutoShape 7"/>
            <p:cNvCxnSpPr>
              <a:cxnSpLocks noChangeShapeType="1"/>
            </p:cNvCxnSpPr>
            <p:nvPr/>
          </p:nvCxnSpPr>
          <p:spPr bwMode="auto">
            <a:xfrm rot="5400000">
              <a:off x="2969455" y="5630842"/>
              <a:ext cx="645821" cy="1054466"/>
            </a:xfrm>
            <a:prstGeom prst="curvedConnector3">
              <a:avLst>
                <a:gd name="adj1" fmla="val 49958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0" name="AutoShape 6"/>
            <p:cNvCxnSpPr>
              <a:cxnSpLocks noChangeShapeType="1"/>
            </p:cNvCxnSpPr>
            <p:nvPr/>
          </p:nvCxnSpPr>
          <p:spPr bwMode="auto">
            <a:xfrm rot="5400000">
              <a:off x="3312193" y="5287627"/>
              <a:ext cx="646334" cy="1739869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1" name="AutoShape 5"/>
            <p:cNvCxnSpPr>
              <a:cxnSpLocks noChangeShapeType="1"/>
            </p:cNvCxnSpPr>
            <p:nvPr/>
          </p:nvCxnSpPr>
          <p:spPr bwMode="auto">
            <a:xfrm rot="5400000">
              <a:off x="3654895" y="4944926"/>
              <a:ext cx="646334" cy="242527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32" name="Group 8"/>
          <p:cNvGrpSpPr>
            <a:grpSpLocks/>
          </p:cNvGrpSpPr>
          <p:nvPr/>
        </p:nvGrpSpPr>
        <p:grpSpPr bwMode="auto">
          <a:xfrm>
            <a:off x="4131566" y="2791355"/>
            <a:ext cx="3954462" cy="373063"/>
            <a:chOff x="814370" y="4261135"/>
            <a:chExt cx="3954249" cy="373182"/>
          </a:xfrm>
        </p:grpSpPr>
        <p:cxnSp>
          <p:nvCxnSpPr>
            <p:cNvPr id="38954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2342001" y="3102861"/>
              <a:ext cx="372925" cy="268947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5" name="AutoShape 30"/>
            <p:cNvCxnSpPr>
              <a:cxnSpLocks noChangeShapeType="1"/>
            </p:cNvCxnSpPr>
            <p:nvPr/>
          </p:nvCxnSpPr>
          <p:spPr bwMode="auto">
            <a:xfrm rot="5400000">
              <a:off x="1603289" y="3472473"/>
              <a:ext cx="372925" cy="1950763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6" name="AutoShape 29"/>
            <p:cNvCxnSpPr>
              <a:cxnSpLocks noChangeShapeType="1"/>
            </p:cNvCxnSpPr>
            <p:nvPr/>
          </p:nvCxnSpPr>
          <p:spPr bwMode="auto">
            <a:xfrm rot="5400000">
              <a:off x="2025076" y="3894260"/>
              <a:ext cx="372925" cy="110719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7" name="AutoShape 28"/>
            <p:cNvCxnSpPr>
              <a:cxnSpLocks noChangeShapeType="1"/>
            </p:cNvCxnSpPr>
            <p:nvPr/>
          </p:nvCxnSpPr>
          <p:spPr bwMode="auto">
            <a:xfrm rot="5400000">
              <a:off x="2579256" y="4447305"/>
              <a:ext cx="372925" cy="586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8" name="AutoShape 27"/>
            <p:cNvCxnSpPr>
              <a:cxnSpLocks noChangeShapeType="1"/>
            </p:cNvCxnSpPr>
            <p:nvPr/>
          </p:nvCxnSpPr>
          <p:spPr bwMode="auto">
            <a:xfrm rot="16200000" flipH="1">
              <a:off x="3132851" y="3893710"/>
              <a:ext cx="372925" cy="110777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9" name="AutoShape 26"/>
            <p:cNvCxnSpPr>
              <a:cxnSpLocks noChangeShapeType="1"/>
            </p:cNvCxnSpPr>
            <p:nvPr/>
          </p:nvCxnSpPr>
          <p:spPr bwMode="auto">
            <a:xfrm rot="16200000" flipH="1">
              <a:off x="4371263" y="4236961"/>
              <a:ext cx="372925" cy="421787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0" name="AutoShape 25"/>
            <p:cNvCxnSpPr>
              <a:cxnSpLocks noChangeShapeType="1"/>
            </p:cNvCxnSpPr>
            <p:nvPr/>
          </p:nvCxnSpPr>
          <p:spPr bwMode="auto">
            <a:xfrm rot="5400000">
              <a:off x="3923701" y="4210636"/>
              <a:ext cx="372925" cy="473924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1" name="AutoShape 24"/>
            <p:cNvCxnSpPr>
              <a:cxnSpLocks noChangeShapeType="1"/>
            </p:cNvCxnSpPr>
            <p:nvPr/>
          </p:nvCxnSpPr>
          <p:spPr bwMode="auto">
            <a:xfrm rot="5400000">
              <a:off x="3369520" y="3657005"/>
              <a:ext cx="372925" cy="15817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2" name="AutoShape 23"/>
            <p:cNvCxnSpPr>
              <a:cxnSpLocks noChangeShapeType="1"/>
            </p:cNvCxnSpPr>
            <p:nvPr/>
          </p:nvCxnSpPr>
          <p:spPr bwMode="auto">
            <a:xfrm rot="5400000">
              <a:off x="812439" y="4263323"/>
              <a:ext cx="372925" cy="369063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3" name="AutoShape 4"/>
            <p:cNvCxnSpPr>
              <a:cxnSpLocks noChangeShapeType="1"/>
            </p:cNvCxnSpPr>
            <p:nvPr/>
          </p:nvCxnSpPr>
          <p:spPr bwMode="auto">
            <a:xfrm rot="16200000" flipH="1">
              <a:off x="3580413" y="3446112"/>
              <a:ext cx="372925" cy="2003486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934" name="Rectangle 3"/>
          <p:cNvSpPr>
            <a:spLocks noChangeArrowheads="1"/>
          </p:cNvSpPr>
          <p:nvPr/>
        </p:nvSpPr>
        <p:spPr bwMode="auto">
          <a:xfrm>
            <a:off x="1535113" y="79375"/>
            <a:ext cx="9142412" cy="3698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dirty="0"/>
              <a:t>So 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7835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76" y="2391896"/>
            <a:ext cx="28098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6927"/>
            <a:ext cx="12192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dirty="0"/>
              <a:t>And what’s the future?</a:t>
            </a: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0" y="6581001"/>
            <a:ext cx="1768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&amp; Sale, 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3" y="796558"/>
            <a:ext cx="2666571" cy="242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45023" y="1379244"/>
            <a:ext cx="5926128" cy="1839085"/>
            <a:chOff x="2772383" y="1233323"/>
            <a:chExt cx="5926128" cy="1839085"/>
          </a:xfrm>
        </p:grpSpPr>
        <p:sp>
          <p:nvSpPr>
            <p:cNvPr id="2" name="Freeform 1"/>
            <p:cNvSpPr/>
            <p:nvPr/>
          </p:nvSpPr>
          <p:spPr>
            <a:xfrm>
              <a:off x="2772383" y="1233323"/>
              <a:ext cx="2209512" cy="1839085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7424" y="1436231"/>
              <a:ext cx="4671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x </a:t>
              </a:r>
              <a:r>
                <a:rPr lang="en-US" sz="1400" dirty="0"/>
                <a:t>Average per capita consumption: 2.1 global hectares a year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98940" y="3842433"/>
            <a:ext cx="981201" cy="1109109"/>
            <a:chOff x="4426299" y="3696512"/>
            <a:chExt cx="981201" cy="1109109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4560941" y="3696512"/>
              <a:ext cx="176431" cy="340469"/>
            </a:xfrm>
            <a:prstGeom prst="straightConnector1">
              <a:avLst/>
            </a:prstGeom>
            <a:ln w="76200">
              <a:solidFill>
                <a:srgbClr val="0000FF">
                  <a:alpha val="46000"/>
                </a:srgb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26299" y="4036180"/>
              <a:ext cx="981201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All Earth’s </a:t>
              </a:r>
              <a:r>
                <a:rPr lang="en-US" sz="1100" b="1" dirty="0" err="1"/>
                <a:t>biocapacity</a:t>
              </a:r>
              <a:r>
                <a:rPr lang="en-US" sz="1100" b="1" dirty="0"/>
                <a:t> already consumed</a:t>
              </a:r>
              <a:endParaRPr lang="en-CA" sz="1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1069" y="3303221"/>
            <a:ext cx="2722761" cy="2972443"/>
            <a:chOff x="5978428" y="3157300"/>
            <a:chExt cx="2722761" cy="2972443"/>
          </a:xfrm>
        </p:grpSpPr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393" y="3968885"/>
              <a:ext cx="2527796" cy="2160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Freeform 18"/>
            <p:cNvSpPr/>
            <p:nvPr/>
          </p:nvSpPr>
          <p:spPr>
            <a:xfrm rot="276704">
              <a:off x="5978428" y="3157300"/>
              <a:ext cx="2170708" cy="1465994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24267" y="3214659"/>
            <a:ext cx="1176089" cy="548393"/>
            <a:chOff x="2671866" y="4742564"/>
            <a:chExt cx="1176089" cy="820284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2671866" y="4742564"/>
              <a:ext cx="1" cy="80805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85264" y="5010403"/>
              <a:ext cx="1162691" cy="55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Overshoot</a:t>
              </a:r>
              <a:endParaRPr lang="en-CA" dirty="0"/>
            </a:p>
          </p:txBody>
        </p:sp>
      </p:grpSp>
      <p:sp>
        <p:nvSpPr>
          <p:cNvPr id="4" name="Oval Callout 3"/>
          <p:cNvSpPr/>
          <p:nvPr/>
        </p:nvSpPr>
        <p:spPr>
          <a:xfrm>
            <a:off x="6743114" y="513472"/>
            <a:ext cx="3094892" cy="915385"/>
          </a:xfrm>
          <a:prstGeom prst="wedgeEllipseCallout">
            <a:avLst>
              <a:gd name="adj1" fmla="val 2870"/>
              <a:gd name="adj2" fmla="val 73317"/>
            </a:avLst>
          </a:prstGeom>
          <a:solidFill>
            <a:srgbClr val="000000">
              <a:alpha val="80000"/>
            </a:srgb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12 in Saudi Arabia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9 in the USA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0.68 in Haiti</a:t>
            </a:r>
            <a:endParaRPr lang="en-CA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39020" y="1901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Earth’s </a:t>
            </a:r>
            <a:r>
              <a:rPr lang="en-US" sz="1400" dirty="0" err="1"/>
              <a:t>biocapacity</a:t>
            </a:r>
            <a:r>
              <a:rPr lang="en-US" sz="1400" dirty="0"/>
              <a:t>: 11 billion global hectares a year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0583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0" y="2895600"/>
            <a:ext cx="5867400" cy="830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800" b="1" dirty="0"/>
              <a:t>We are screw</a:t>
            </a:r>
          </a:p>
        </p:txBody>
      </p:sp>
    </p:spTree>
    <p:extLst>
      <p:ext uri="{BB962C8B-B14F-4D97-AF65-F5344CB8AC3E}">
        <p14:creationId xmlns:p14="http://schemas.microsoft.com/office/powerpoint/2010/main" val="656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167247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1524000"/>
            <a:ext cx="4299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Voyager 1 spacecraft photos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27635" y="549997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19800" y="1295400"/>
            <a:ext cx="4866012" cy="2743200"/>
            <a:chOff x="4401020" y="849868"/>
            <a:chExt cx="4866012" cy="2743200"/>
          </a:xfrm>
        </p:grpSpPr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4705820" y="1219200"/>
              <a:ext cx="1193965" cy="237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01020" y="849868"/>
              <a:ext cx="4866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So insignificant yet so important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4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6"/>
            <a:ext cx="12192000" cy="687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1086295"/>
            <a:ext cx="1920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/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48995" y="779055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710480" y="3429000"/>
            <a:ext cx="4057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52559" y="2392065"/>
            <a:ext cx="3418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12685" y="2891330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681630" y="272064"/>
            <a:ext cx="7009869" cy="2255321"/>
            <a:chOff x="763253" y="487879"/>
            <a:chExt cx="7009147" cy="2255321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87879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41147" y="1913247"/>
              <a:ext cx="7813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20440854">
              <a:off x="2203637" y="2104818"/>
              <a:ext cx="7166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20500490">
              <a:off x="763253" y="1437445"/>
              <a:ext cx="5803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 b="1" dirty="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361895" y="3966670"/>
            <a:ext cx="321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657270" y="4465935"/>
            <a:ext cx="2534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4CECC2-33CF-4EAD-B5B7-F2B82D20E481}"/>
              </a:ext>
            </a:extLst>
          </p:cNvPr>
          <p:cNvSpPr/>
          <p:nvPr/>
        </p:nvSpPr>
        <p:spPr>
          <a:xfrm>
            <a:off x="-279231" y="0"/>
            <a:ext cx="12865675" cy="510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The conditions for life were just right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553200" y="-22860"/>
            <a:ext cx="5638800" cy="6825838"/>
            <a:chOff x="4419600" y="-22860"/>
            <a:chExt cx="4736533" cy="682583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-22860"/>
              <a:ext cx="4724400" cy="682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19600" y="-19110"/>
              <a:ext cx="4736533" cy="461665"/>
            </a:xfrm>
            <a:prstGeom prst="rect">
              <a:avLst/>
            </a:prstGeom>
            <a:solidFill>
              <a:srgbClr val="B2B2B2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Evolution: the species generation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41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 all these bulk of species got to be almost every where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609601"/>
            <a:ext cx="5502432" cy="2930949"/>
            <a:chOff x="3423924" y="583776"/>
            <a:chExt cx="5502432" cy="293094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066800"/>
              <a:ext cx="5421156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6792756" y="3250776"/>
              <a:ext cx="21336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 err="1"/>
                <a:t>Grenyer</a:t>
              </a:r>
              <a:r>
                <a:rPr lang="en-CA" sz="1000" dirty="0"/>
                <a:t> et al. Nature 2006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3924" y="583776"/>
              <a:ext cx="1184940" cy="461665"/>
            </a:xfrm>
            <a:prstGeom prst="rect">
              <a:avLst/>
            </a:prstGeom>
            <a:solidFill>
              <a:srgbClr val="D9D9D9">
                <a:alpha val="52941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On land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17846" y="3881735"/>
            <a:ext cx="5920454" cy="2661940"/>
            <a:chOff x="3200400" y="4034135"/>
            <a:chExt cx="5920454" cy="266194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412" y="4495800"/>
              <a:ext cx="5906442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6792756" y="6449854"/>
              <a:ext cx="21336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 err="1"/>
                <a:t>Tittensor</a:t>
              </a:r>
              <a:r>
                <a:rPr lang="en-CA" sz="1000" dirty="0"/>
                <a:t> et al. Nature 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00400" y="4034135"/>
              <a:ext cx="1167307" cy="461665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and sea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7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5d465d5bbc86a965bf668f9e1336c7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"/>
            <a:ext cx="122682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they got to have all sorts of sizes</a:t>
            </a:r>
          </a:p>
        </p:txBody>
      </p:sp>
    </p:spTree>
    <p:extLst>
      <p:ext uri="{BB962C8B-B14F-4D97-AF65-F5344CB8AC3E}">
        <p14:creationId xmlns:p14="http://schemas.microsoft.com/office/powerpoint/2010/main" val="41710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on all types of abundances as well</a:t>
            </a:r>
          </a:p>
        </p:txBody>
      </p:sp>
    </p:spTree>
    <p:extLst>
      <p:ext uri="{BB962C8B-B14F-4D97-AF65-F5344CB8AC3E}">
        <p14:creationId xmlns:p14="http://schemas.microsoft.com/office/powerpoint/2010/main" val="202103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-22860"/>
            <a:ext cx="4724400" cy="68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971800" y="152400"/>
            <a:ext cx="3200400" cy="1600200"/>
            <a:chOff x="1447800" y="152400"/>
            <a:chExt cx="3200400" cy="1600200"/>
          </a:xfrm>
        </p:grpSpPr>
        <p:sp>
          <p:nvSpPr>
            <p:cNvPr id="21" name="Rectangle 20"/>
            <p:cNvSpPr/>
            <p:nvPr/>
          </p:nvSpPr>
          <p:spPr>
            <a:xfrm>
              <a:off x="4419600" y="1066800"/>
              <a:ext cx="2286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7800" y="152400"/>
              <a:ext cx="1841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 then, it was us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200400" y="491490"/>
              <a:ext cx="1137285" cy="885825"/>
            </a:xfrm>
            <a:custGeom>
              <a:avLst/>
              <a:gdLst>
                <a:gd name="connsiteX0" fmla="*/ 0 w 1137285"/>
                <a:gd name="connsiteY0" fmla="*/ 0 h 885825"/>
                <a:gd name="connsiteX1" fmla="*/ 342900 w 1137285"/>
                <a:gd name="connsiteY1" fmla="*/ 685800 h 885825"/>
                <a:gd name="connsiteX2" fmla="*/ 1137285 w 1137285"/>
                <a:gd name="connsiteY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285" h="885825">
                  <a:moveTo>
                    <a:pt x="0" y="0"/>
                  </a:moveTo>
                  <a:cubicBezTo>
                    <a:pt x="76676" y="269081"/>
                    <a:pt x="153353" y="538163"/>
                    <a:pt x="342900" y="685800"/>
                  </a:cubicBezTo>
                  <a:cubicBezTo>
                    <a:pt x="532447" y="833437"/>
                    <a:pt x="834866" y="859631"/>
                    <a:pt x="1137285" y="88582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137520" y="1521024"/>
            <a:ext cx="3882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..very insignificant in the time line of life on Earth…</a:t>
            </a:r>
          </a:p>
        </p:txBody>
      </p:sp>
    </p:spTree>
    <p:extLst>
      <p:ext uri="{BB962C8B-B14F-4D97-AF65-F5344CB8AC3E}">
        <p14:creationId xmlns:p14="http://schemas.microsoft.com/office/powerpoint/2010/main" val="2569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931</Words>
  <Application>Microsoft Office PowerPoint</Application>
  <PresentationFormat>Widescreen</PresentationFormat>
  <Paragraphs>183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33</cp:revision>
  <dcterms:created xsi:type="dcterms:W3CDTF">2013-12-04T19:49:28Z</dcterms:created>
  <dcterms:modified xsi:type="dcterms:W3CDTF">2022-01-19T01:10:53Z</dcterms:modified>
</cp:coreProperties>
</file>